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314" r:id="rId5"/>
    <p:sldId id="332" r:id="rId6"/>
    <p:sldId id="288" r:id="rId7"/>
    <p:sldId id="281" r:id="rId8"/>
    <p:sldId id="269" r:id="rId9"/>
    <p:sldId id="278" r:id="rId10"/>
    <p:sldId id="266" r:id="rId11"/>
    <p:sldId id="272" r:id="rId12"/>
    <p:sldId id="275" r:id="rId13"/>
    <p:sldId id="290" r:id="rId14"/>
    <p:sldId id="280" r:id="rId15"/>
    <p:sldId id="293" r:id="rId16"/>
    <p:sldId id="294" r:id="rId17"/>
    <p:sldId id="277" r:id="rId18"/>
    <p:sldId id="334" r:id="rId19"/>
    <p:sldId id="302" r:id="rId20"/>
    <p:sldId id="295" r:id="rId21"/>
    <p:sldId id="297" r:id="rId22"/>
    <p:sldId id="304" r:id="rId23"/>
    <p:sldId id="296" r:id="rId24"/>
    <p:sldId id="303" r:id="rId25"/>
    <p:sldId id="298" r:id="rId26"/>
    <p:sldId id="299" r:id="rId27"/>
    <p:sldId id="301" r:id="rId28"/>
    <p:sldId id="267" r:id="rId29"/>
    <p:sldId id="306" r:id="rId30"/>
    <p:sldId id="321" r:id="rId31"/>
    <p:sldId id="322" r:id="rId32"/>
    <p:sldId id="323" r:id="rId33"/>
    <p:sldId id="324" r:id="rId34"/>
    <p:sldId id="282" r:id="rId35"/>
    <p:sldId id="283" r:id="rId36"/>
    <p:sldId id="319" r:id="rId37"/>
    <p:sldId id="333" r:id="rId38"/>
    <p:sldId id="318" r:id="rId39"/>
    <p:sldId id="320" r:id="rId40"/>
    <p:sldId id="284" r:id="rId41"/>
    <p:sldId id="313" r:id="rId42"/>
    <p:sldId id="285" r:id="rId43"/>
    <p:sldId id="264" r:id="rId44"/>
  </p:sldIdLst>
  <p:sldSz cx="18288000" cy="10287000"/>
  <p:notesSz cx="10287000" cy="18288000"/>
  <p:embeddedFontLst>
    <p:embeddedFont>
      <p:font typeface="나눔고딕" pitchFamily="2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4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D8D0-E654-4A95-904B-B92EFB5703DF}" type="datetimeFigureOut">
              <a:t>2024-07-05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75603-A68C-4A38-855B-DA2E424975F2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&lt;현재 전반적인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발표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흐름&gt;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논문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읽기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빡셈</a:t>
            </a:r>
            <a:r>
              <a:rPr lang="en-US">
                <a:latin typeface="Calibri"/>
                <a:cs typeface="Calibri"/>
              </a:rPr>
              <a:t> -&gt; </a:t>
            </a:r>
            <a:r>
              <a:rPr lang="ko-KR" altLang="en-US">
                <a:latin typeface="Calibri"/>
                <a:ea typeface="맑은 고딕"/>
                <a:cs typeface="Calibri"/>
              </a:rPr>
              <a:t>논문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리딩을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도와주는</a:t>
            </a:r>
            <a:r>
              <a:rPr lang="en-US">
                <a:latin typeface="Calibri"/>
                <a:cs typeface="Calibri"/>
              </a:rPr>
              <a:t> 앱 </a:t>
            </a:r>
            <a:r>
              <a:rPr lang="ko-KR" altLang="en-US">
                <a:latin typeface="Calibri"/>
                <a:ea typeface="맑은 고딕"/>
                <a:cs typeface="Calibri"/>
              </a:rPr>
              <a:t>필요</a:t>
            </a:r>
            <a:r>
              <a:rPr lang="en-US">
                <a:latin typeface="Calibri"/>
                <a:cs typeface="Calibri"/>
              </a:rPr>
              <a:t> -&gt; </a:t>
            </a:r>
            <a:r>
              <a:rPr lang="en-US">
                <a:latin typeface="Calibri"/>
                <a:ea typeface="맑은 고딕"/>
                <a:cs typeface="Calibri"/>
              </a:rPr>
              <a:t>intro</a:t>
            </a:r>
            <a:r>
              <a:rPr lang="ko-KR" altLang="en-US">
                <a:latin typeface="Calibri"/>
                <a:ea typeface="맑은 고딕"/>
                <a:cs typeface="Calibri"/>
              </a:rPr>
              <a:t>에서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gpt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lim</a:t>
            </a:r>
            <a:r>
              <a:rPr lang="en-US" altLang="ko-KR">
                <a:latin typeface="Calibri"/>
                <a:ea typeface="맑은 고딕"/>
                <a:cs typeface="Calibri"/>
              </a:rPr>
              <a:t> helper</a:t>
            </a:r>
            <a:r>
              <a:rPr lang="ko-KR" altLang="en-US">
                <a:latin typeface="Calibri"/>
                <a:ea typeface="맑은 고딕"/>
                <a:cs typeface="Calibri"/>
              </a:rPr>
              <a:t>기존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문제점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나열</a:t>
            </a:r>
            <a:r>
              <a:rPr lang="en-US">
                <a:latin typeface="Calibri"/>
                <a:cs typeface="Calibri"/>
              </a:rPr>
              <a:t>(1,2,3,4) -&gt; </a:t>
            </a:r>
            <a:r>
              <a:rPr lang="ko-KR" altLang="en-US">
                <a:latin typeface="Calibri"/>
                <a:ea typeface="맑은 고딕"/>
                <a:cs typeface="Calibri"/>
              </a:rPr>
              <a:t>해결방안이면서 Tool 소개</a:t>
            </a:r>
            <a:r>
              <a:rPr lang="en-US">
                <a:latin typeface="Calibri"/>
                <a:cs typeface="Calibri"/>
              </a:rPr>
              <a:t>(1,2,3) -&gt; win rate </a:t>
            </a:r>
            <a:r>
              <a:rPr lang="ko-KR" altLang="en-US">
                <a:latin typeface="Calibri"/>
                <a:ea typeface="맑은 고딕"/>
                <a:cs typeface="Calibri"/>
              </a:rPr>
              <a:t>설명</a:t>
            </a:r>
            <a:r>
              <a:rPr lang="en-US">
                <a:latin typeface="Calibri"/>
                <a:cs typeface="Calibri"/>
              </a:rPr>
              <a:t> -&gt; </a:t>
            </a:r>
            <a:r>
              <a:rPr lang="ko-KR" altLang="en-US">
                <a:latin typeface="Calibri"/>
                <a:ea typeface="맑은 고딕"/>
                <a:cs typeface="Calibri"/>
              </a:rPr>
              <a:t>배포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설명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endParaRPr lang="en-US">
              <a:latin typeface="Calibri"/>
              <a:ea typeface="맑은 고딕"/>
              <a:cs typeface="Calibri"/>
            </a:endParaRPr>
          </a:p>
          <a:p>
            <a:r>
              <a:rPr lang="en-US">
                <a:latin typeface="Calibri"/>
                <a:ea typeface="맑은 고딕"/>
                <a:cs typeface="Calibri"/>
              </a:rPr>
              <a:t>&lt;</a:t>
            </a:r>
            <a:r>
              <a:rPr lang="ko-KR" altLang="en-US">
                <a:latin typeface="Calibri"/>
                <a:ea typeface="맑은 고딕"/>
                <a:cs typeface="Calibri"/>
              </a:rPr>
              <a:t>추천하는</a:t>
            </a:r>
            <a:r>
              <a:rPr 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흐름</a:t>
            </a:r>
            <a:r>
              <a:rPr lang="en-US" altLang="ko-KR">
                <a:latin typeface="Calibri"/>
                <a:ea typeface="맑은 고딕"/>
                <a:cs typeface="Calibri"/>
              </a:rPr>
              <a:t>&gt;</a:t>
            </a:r>
            <a:endParaRPr 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극적인 효과를 연출하려면 </a:t>
            </a:r>
          </a:p>
          <a:p>
            <a:pPr marL="228600" indent="-228600">
              <a:buAutoNum type="arabicParenR"/>
            </a:pPr>
            <a:r>
              <a:rPr lang="ko-KR" altLang="en-US" err="1">
                <a:latin typeface="Calibri"/>
                <a:ea typeface="맑은 고딕"/>
                <a:cs typeface="Calibri"/>
              </a:rPr>
              <a:t>인트로에서</a:t>
            </a:r>
            <a:r>
              <a:rPr lang="ko-KR" altLang="en-US">
                <a:latin typeface="Calibri"/>
                <a:ea typeface="맑은 고딕"/>
                <a:cs typeface="Calibri"/>
              </a:rPr>
              <a:t> 우리가 이런 앱을 개발했습니다!(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디테일하게</a:t>
            </a:r>
            <a:r>
              <a:rPr lang="ko-KR" altLang="en-US">
                <a:latin typeface="Calibri"/>
                <a:ea typeface="맑은 고딕"/>
                <a:cs typeface="Calibri"/>
              </a:rPr>
              <a:t> 기능 알려주면 재미없으니까 이 앱이 왜 필요한지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빌드업</a:t>
            </a:r>
            <a:r>
              <a:rPr lang="ko-KR" altLang="en-US">
                <a:latin typeface="Calibri"/>
                <a:ea typeface="맑은 고딕"/>
                <a:cs typeface="Calibri"/>
              </a:rPr>
              <a:t> + 논문 읽기 도와준다고만 설명) -&gt; 2) 어떤 기능이 있을까요? 3) 1번 기능입니다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case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똭</a:t>
            </a:r>
            <a:r>
              <a:rPr lang="ko-KR" altLang="en-US">
                <a:latin typeface="Calibri"/>
                <a:ea typeface="맑은 고딕"/>
                <a:cs typeface="Calibri"/>
              </a:rPr>
              <a:t> -&gt; 어떻게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구현했냐면</a:t>
            </a:r>
            <a:r>
              <a:rPr lang="ko-KR" altLang="en-US">
                <a:latin typeface="Calibri"/>
                <a:ea typeface="맑은 고딕"/>
                <a:cs typeface="Calibri"/>
              </a:rPr>
              <a:t> ~~~~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4) 2번 기능입니다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case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똭</a:t>
            </a:r>
            <a:r>
              <a:rPr lang="ko-KR" altLang="en-US">
                <a:latin typeface="Calibri"/>
                <a:ea typeface="맑은 고딕"/>
                <a:cs typeface="Calibri"/>
              </a:rPr>
              <a:t> -&gt; 어떻게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구현했냐면</a:t>
            </a:r>
            <a:r>
              <a:rPr lang="ko-KR" altLang="en-US">
                <a:latin typeface="Calibri"/>
                <a:ea typeface="맑은 고딕"/>
                <a:cs typeface="Calibri"/>
              </a:rPr>
              <a:t> ~~~~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5) 3번 기능입니다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use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case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똭</a:t>
            </a:r>
            <a:r>
              <a:rPr lang="ko-KR" altLang="en-US">
                <a:latin typeface="Calibri"/>
                <a:ea typeface="맑은 고딕"/>
                <a:cs typeface="Calibri"/>
              </a:rPr>
              <a:t> -&gt; 어떻게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구현했냐면</a:t>
            </a:r>
            <a:r>
              <a:rPr lang="ko-KR" altLang="en-US">
                <a:latin typeface="Calibri"/>
                <a:ea typeface="맑은 고딕"/>
                <a:cs typeface="Calibri"/>
              </a:rPr>
              <a:t> ~~~~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이렇게 발표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구성해보는거</a:t>
            </a:r>
            <a:r>
              <a:rPr lang="ko-KR" altLang="en-US">
                <a:latin typeface="Calibri"/>
                <a:ea typeface="맑은 고딕"/>
                <a:cs typeface="Calibri"/>
              </a:rPr>
              <a:t> 시간 되면 추천 .. 이렇게 하면 확실히 어그로 확 끌 수 있음. 사람들은 결과를 봐야 과정이 궁금해지는 거지, 결과를 모르고 과정을 나열하면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지루해짐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  <a:br>
              <a:rPr lang="ko-KR" altLang="en-US">
                <a:latin typeface="Calibri"/>
                <a:ea typeface="맑은 고딕"/>
                <a:cs typeface="Calibri"/>
              </a:rPr>
            </a:br>
            <a:r>
              <a:rPr lang="ko-KR" altLang="en-US">
                <a:latin typeface="Calibri"/>
                <a:ea typeface="맑은 고딕"/>
                <a:cs typeface="Calibri"/>
              </a:rPr>
              <a:t>-&gt; 디테일은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intro에</a:t>
            </a:r>
            <a:r>
              <a:rPr lang="ko-KR" altLang="en-US">
                <a:latin typeface="Calibri"/>
                <a:ea typeface="맑은 고딕"/>
                <a:cs typeface="Calibri"/>
              </a:rPr>
              <a:t> 써</a:t>
            </a:r>
            <a:br>
              <a:rPr lang="ko-KR" altLang="en-US">
                <a:latin typeface="Calibri"/>
                <a:ea typeface="맑은 고딕"/>
                <a:cs typeface="Calibri"/>
              </a:rPr>
            </a:br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&lt;아래 꺼 읽어보고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필요한거</a:t>
            </a:r>
            <a:r>
              <a:rPr lang="ko-KR" altLang="en-US">
                <a:latin typeface="Calibri"/>
                <a:ea typeface="맑은 고딕"/>
                <a:cs typeface="Calibri"/>
              </a:rPr>
              <a:t> 적당히 반영해서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피피티</a:t>
            </a:r>
            <a:r>
              <a:rPr lang="ko-KR" altLang="en-US">
                <a:latin typeface="Calibri"/>
                <a:ea typeface="맑은 고딕"/>
                <a:cs typeface="Calibri"/>
              </a:rPr>
              <a:t> 수정하면 나중에 최종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피피티때</a:t>
            </a:r>
            <a:r>
              <a:rPr lang="ko-KR" altLang="en-US">
                <a:latin typeface="Calibri"/>
                <a:ea typeface="맑은 고딕"/>
                <a:cs typeface="Calibri"/>
              </a:rPr>
              <a:t> 디자인 디테일 잡아줄 수 있음 - 청수 -&gt;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근데 그냥 원래대로 해도 상관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x</a:t>
            </a:r>
            <a:endParaRPr lang="ko-KR" altLang="en-US">
              <a:latin typeface="Calibri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intro에서</a:t>
            </a:r>
            <a:r>
              <a:rPr lang="ko-KR" altLang="en-US">
                <a:latin typeface="Calibri"/>
                <a:ea typeface="맑은 고딕"/>
                <a:cs typeface="Calibri"/>
              </a:rPr>
              <a:t> 여기 있는 사람이 맨날 논문을 읽는 사람들은 아니라는 것을 고려해야 함. 몇 번 안 읽어본 사람도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있을거고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endParaRPr lang="ko-KR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LIM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Helper를</a:t>
            </a:r>
            <a:r>
              <a:rPr lang="ko-KR" altLang="en-US">
                <a:latin typeface="Calibri"/>
                <a:ea typeface="맑은 고딕"/>
                <a:cs typeface="Calibri"/>
              </a:rPr>
              <a:t> 적극적으로 사용하는 사람도 거의 없음 </a:t>
            </a:r>
            <a:endParaRPr lang="ko-KR">
              <a:ea typeface="맑은 고딕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따라서 스토리텔링이 중요한데 내 얘기를 하면서 듣는 사람이 저거 내 얘기인데 라는 느낌이 들도록 만들어야 함. 그래서 보통 질문 던지고 대답 유도해도 되는데 우리는 그런 분위기는 아니므로,,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 err="1">
                <a:latin typeface="Calibri"/>
                <a:ea typeface="맑은 고딕"/>
                <a:cs typeface="Calibri"/>
              </a:rPr>
              <a:t>썰을</a:t>
            </a:r>
            <a:r>
              <a:rPr lang="ko-KR" altLang="en-US">
                <a:latin typeface="Calibri"/>
                <a:ea typeface="맑은 고딕"/>
                <a:cs typeface="Calibri"/>
              </a:rPr>
              <a:t> 풀면서 시작해야 함.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어느 날 열심히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쿠빅</a:t>
            </a:r>
            <a:r>
              <a:rPr lang="ko-KR" altLang="en-US">
                <a:latin typeface="Calibri"/>
                <a:ea typeface="맑은 고딕"/>
                <a:cs typeface="Calibri"/>
              </a:rPr>
              <a:t> 활동을 하고 있는데, ?라는 과제를 내주셨다. 눈 앞이 깜깜해지는 경험이었다. </a:t>
            </a:r>
            <a:br>
              <a:rPr lang="ko-KR" altLang="en-US">
                <a:latin typeface="Calibri"/>
                <a:ea typeface="맑은 고딕"/>
                <a:cs typeface="Calibri"/>
              </a:rPr>
            </a:br>
            <a:r>
              <a:rPr lang="ko-KR" altLang="en-US">
                <a:latin typeface="Calibri"/>
                <a:ea typeface="맑은 고딕"/>
                <a:cs typeface="Calibri"/>
              </a:rPr>
              <a:t>연구 분야를 조사하려면 그 분야의 관련 논문을 많이 읽어봐야 하는데 남은 기한이 3일이다. 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우선 급한대로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gpt한테</a:t>
            </a:r>
            <a:r>
              <a:rPr lang="ko-KR" altLang="en-US">
                <a:latin typeface="Calibri"/>
                <a:ea typeface="맑은 고딕"/>
                <a:cs typeface="Calibri"/>
              </a:rPr>
              <a:t> 달려갔다. 그리고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gpt야</a:t>
            </a:r>
            <a:r>
              <a:rPr lang="ko-KR" altLang="en-US">
                <a:latin typeface="Calibri"/>
                <a:ea typeface="맑은 고딕"/>
                <a:cs typeface="Calibri"/>
              </a:rPr>
              <a:t>~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</a:t>
            </a:r>
            <a:r>
              <a:rPr lang="ko-KR" altLang="en-US">
                <a:latin typeface="Calibri"/>
                <a:ea typeface="맑은 고딕"/>
                <a:cs typeface="Calibri"/>
              </a:rPr>
              <a:t> 분야의 최신 논문들을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알려줘~라고</a:t>
            </a:r>
            <a:r>
              <a:rPr lang="ko-KR" altLang="en-US">
                <a:latin typeface="Calibri"/>
                <a:ea typeface="맑은 고딕"/>
                <a:cs typeface="Calibri"/>
              </a:rPr>
              <a:t> 물어봤다. 근데 걔가 죄송합니다. 저는 최신 논문을 잘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모릅니다.라고</a:t>
            </a:r>
            <a:r>
              <a:rPr lang="ko-KR" altLang="en-US">
                <a:latin typeface="Calibri"/>
                <a:ea typeface="맑은 고딕"/>
                <a:cs typeface="Calibri"/>
              </a:rPr>
              <a:t> 답장하더라. </a:t>
            </a:r>
            <a:endParaRPr lang="ko-KR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lim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helper가</a:t>
            </a:r>
            <a:r>
              <a:rPr lang="ko-KR" altLang="en-US">
                <a:latin typeface="Calibri"/>
                <a:ea typeface="맑은 고딕"/>
                <a:cs typeface="Calibri"/>
              </a:rPr>
              <a:t> 생각나서 똑같이 물어봤다. 그랬더니 죄송합니다. 논문 명을 정확하게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입력해주세요.라고</a:t>
            </a:r>
            <a:r>
              <a:rPr lang="ko-KR" altLang="en-US">
                <a:latin typeface="Calibri"/>
                <a:ea typeface="맑은 고딕"/>
                <a:cs typeface="Calibri"/>
              </a:rPr>
              <a:t> 답장하더라. </a:t>
            </a:r>
            <a:endParaRPr lang="ko-KR">
              <a:ea typeface="맑은 고딕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그때 아~~ 대충 논문 이름으로 내용 물어봐도 알아서 최신 논문 척척 불러와서 답장 해주고, 관련 논문들도 추천해주고, 심지어 코드까지 알려주는 똑똑한 앱이 있으면 좋지 않을까? 라는 생각이 들더라..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그래서 이러한 기능들을 모두 탑재한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AsKU를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직접 만들었다!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여기까지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intro</a:t>
            </a:r>
            <a:r>
              <a:rPr lang="ko-KR" altLang="en-US">
                <a:latin typeface="Calibri"/>
                <a:ea typeface="맑은 고딕"/>
                <a:cs typeface="Calibri"/>
              </a:rPr>
              <a:t> 뚝딱</a:t>
            </a:r>
            <a:br>
              <a:rPr lang="ko-KR" altLang="en-US">
                <a:latin typeface="Calibri"/>
                <a:ea typeface="맑은 고딕"/>
                <a:cs typeface="Calibri"/>
              </a:rPr>
            </a:br>
            <a:br>
              <a:rPr lang="ko-KR" altLang="en-US">
                <a:latin typeface="Calibri"/>
                <a:ea typeface="맑은 고딕"/>
                <a:cs typeface="Calibri"/>
              </a:rPr>
            </a:br>
            <a:r>
              <a:rPr lang="ko-KR" altLang="en-US">
                <a:latin typeface="Calibri"/>
                <a:ea typeface="맑은 고딕"/>
                <a:cs typeface="Calibri"/>
              </a:rPr>
              <a:t>자 그러면 지금부터 우리가 만든 똑똑이 새로운 앱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AsKU가</a:t>
            </a:r>
            <a:r>
              <a:rPr lang="ko-KR" altLang="en-US">
                <a:latin typeface="Calibri"/>
                <a:ea typeface="맑은 고딕"/>
                <a:cs typeface="Calibri"/>
              </a:rPr>
              <a:t> 어떤 기능이 있는지 하나씩 천천히 알아보자.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첫번째 기능이다. 얘는 논문 알아서 불러와준다. 이걸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load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paper라는</a:t>
            </a:r>
            <a:r>
              <a:rPr lang="ko-KR" altLang="en-US">
                <a:latin typeface="Calibri"/>
                <a:ea typeface="맑은 고딕"/>
                <a:cs typeface="Calibri"/>
              </a:rPr>
              <a:t> 툴로 정의했다. 그리고 검색할 때 섹션 별로 효율적으로 찾는다.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그러면 앱 기능이 여러 개인데 질문 들어오면 어떻게 각 기능에 맞게 처리하냐? -&gt; 우리 파이프라인을 이해해야 한다. -&gt; 파이프라인 중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llm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agent가</a:t>
            </a:r>
            <a:r>
              <a:rPr lang="ko-KR" altLang="en-US">
                <a:latin typeface="Calibri"/>
                <a:ea typeface="맑은 고딕"/>
                <a:cs typeface="Calibri"/>
              </a:rPr>
              <a:t> 핵심이다.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Llm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agent가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뭐냐면</a:t>
            </a:r>
            <a:r>
              <a:rPr lang="ko-KR" altLang="en-US">
                <a:latin typeface="Calibri"/>
                <a:ea typeface="맑은 고딕"/>
                <a:cs typeface="Calibri"/>
              </a:rPr>
              <a:t> ~~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그리고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load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paper</a:t>
            </a:r>
            <a:r>
              <a:rPr lang="ko-KR" altLang="en-US">
                <a:latin typeface="Calibri"/>
                <a:ea typeface="맑은 고딕"/>
                <a:cs typeface="Calibri"/>
              </a:rPr>
              <a:t> 구현 중 이런 이슈가 있었는데 이렇게 잡았다!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다음 기능은 관련 논문 추천이다. 이런 질문하면 이렇게 답장해준다. -&gt; 어떻게 구현했는지 궁금하지? -&gt; ~~로 구현했다. 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그러면 우리가 잘 구현했는지 어떻게 알 수 있나?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Win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rate이다</a:t>
            </a:r>
            <a:r>
              <a:rPr lang="ko-KR" altLang="en-US">
                <a:latin typeface="Calibri"/>
                <a:ea typeface="맑은 고딕"/>
                <a:cs typeface="Calibri"/>
              </a:rPr>
              <a:t>.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Win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rate가</a:t>
            </a:r>
            <a:r>
              <a:rPr lang="ko-KR" altLang="en-US">
                <a:latin typeface="Calibri"/>
                <a:ea typeface="맑은 고딕"/>
                <a:cs typeface="Calibri"/>
              </a:rPr>
              <a:t> 뭐냐? ~~이다. 해보니까 성능이 이렇게 나오더라.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배포는 어떻게 했냐? 세 줄 요약하겠다. 1) 교수님 호출 2)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슬랙</a:t>
            </a:r>
            <a:r>
              <a:rPr lang="ko-KR" altLang="en-US">
                <a:latin typeface="Calibri"/>
                <a:ea typeface="맑은 고딕"/>
                <a:cs typeface="Calibri"/>
              </a:rPr>
              <a:t> 앱 연결 3) 다양한 질문 던지면서 에러 디버깅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발표 끝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4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여기도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좀</a:t>
            </a:r>
            <a:r>
              <a:rPr lang="en-US">
                <a:latin typeface="Calibri"/>
                <a:cs typeface="Calibri"/>
              </a:rPr>
              <a:t> 더 </a:t>
            </a:r>
            <a:r>
              <a:rPr lang="ko-KR" altLang="en-US">
                <a:latin typeface="Calibri"/>
                <a:ea typeface="맑은 고딕"/>
                <a:cs typeface="Calibri"/>
              </a:rPr>
              <a:t>와닿게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전달하려면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gpt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켜고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논문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ko-KR" altLang="en-US">
                <a:latin typeface="Calibri"/>
                <a:ea typeface="맑은 고딕"/>
                <a:cs typeface="Calibri"/>
              </a:rPr>
              <a:t>긁어서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텍스트로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넣는걸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보여주는게</a:t>
            </a:r>
            <a:r>
              <a:rPr lang="en-US" altLang="ko-KR">
                <a:latin typeface="Calibri"/>
                <a:ea typeface="맑은 고딕"/>
                <a:cs typeface="Calibri"/>
              </a:rPr>
              <a:t> 더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직관적</a:t>
            </a:r>
            <a:r>
              <a:rPr lang="en-US" altLang="ko-KR">
                <a:latin typeface="Calibri"/>
                <a:ea typeface="맑은 고딕"/>
                <a:cs typeface="Calibri"/>
              </a:rPr>
              <a:t>. 그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이후에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연구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결과를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곁들여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설명하는게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효과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4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글자가 안보여서 질문과 답변을 좀 더 확대하면 좋을 것 같고, 논문만 봐서는 왜 다른 내용인지 파악이 안되므로 옆에 한글로 각 논문의 주제를 써서 이름만 유사할 뿐 주제가 아예 다르다는 것이 와닿도록 해주는 게 조금 더 직관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39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부분도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lim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helper는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링크를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제공해야만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작동한다가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전하고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싶은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말이므로</a:t>
            </a:r>
            <a:r>
              <a:rPr lang="en-US" altLang="ko-KR">
                <a:latin typeface="Calibri"/>
                <a:ea typeface="맑은 고딕"/>
                <a:cs typeface="Calibri"/>
              </a:rPr>
              <a:t>,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링크를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안줬을</a:t>
            </a:r>
            <a:r>
              <a:rPr lang="en-US" altLang="ko-KR">
                <a:latin typeface="Calibri"/>
                <a:ea typeface="맑은 고딕"/>
                <a:cs typeface="Calibri"/>
              </a:rPr>
              <a:t> 때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에러가</a:t>
            </a:r>
            <a:r>
              <a:rPr lang="en-US" altLang="ko-KR">
                <a:latin typeface="Calibri"/>
                <a:ea typeface="맑은 고딕"/>
                <a:cs typeface="Calibri"/>
              </a:rPr>
              <a:t> 발생하는 부분만 캡처해서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크게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보여줘도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충분할듯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3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개인적으로 이 파트를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intro에서</a:t>
            </a:r>
            <a:r>
              <a:rPr lang="ko-KR" altLang="en-US">
                <a:latin typeface="Calibri"/>
                <a:ea typeface="맑은 고딕"/>
                <a:cs typeface="Calibri"/>
              </a:rPr>
              <a:t> 먼저 소개하는 것보다 나중에 첫번째 기능을 설명할 때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물흐르듯이</a:t>
            </a:r>
            <a:r>
              <a:rPr lang="ko-KR" altLang="en-US">
                <a:latin typeface="Calibri"/>
                <a:ea typeface="맑은 고딕"/>
                <a:cs typeface="Calibri"/>
              </a:rPr>
              <a:t> 들어가는 게 좋다고 생각함.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예를 들어 우리의 첫번째 기능이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A이다</a:t>
            </a:r>
            <a:r>
              <a:rPr lang="ko-KR" altLang="en-US">
                <a:latin typeface="Calibri"/>
                <a:ea typeface="맑은 고딕"/>
                <a:cs typeface="Calibri"/>
              </a:rPr>
              <a:t>.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A를</a:t>
            </a:r>
            <a:r>
              <a:rPr lang="ko-KR" altLang="en-US">
                <a:latin typeface="Calibri"/>
                <a:ea typeface="맑은 고딕"/>
                <a:cs typeface="Calibri"/>
              </a:rPr>
              <a:t> 구현하려면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B라는</a:t>
            </a:r>
            <a:r>
              <a:rPr lang="ko-KR" altLang="en-US">
                <a:latin typeface="Calibri"/>
                <a:ea typeface="맑은 고딕"/>
                <a:cs typeface="Calibri"/>
              </a:rPr>
              <a:t> 질문을 던지면 된다. 그러면 어떻게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B라는</a:t>
            </a:r>
            <a:r>
              <a:rPr lang="ko-KR" altLang="en-US">
                <a:latin typeface="Calibri"/>
                <a:ea typeface="맑은 고딕"/>
                <a:cs typeface="Calibri"/>
              </a:rPr>
              <a:t> 질문이 들어왔을 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A라는</a:t>
            </a:r>
            <a:r>
              <a:rPr lang="ko-KR" altLang="en-US"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tool이</a:t>
            </a:r>
            <a:r>
              <a:rPr lang="ko-KR" altLang="en-US">
                <a:latin typeface="Calibri"/>
                <a:ea typeface="맑은 고딕"/>
                <a:cs typeface="Calibri"/>
              </a:rPr>
              <a:t> 실행될 수 있을까?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우리는 바로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llm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agent를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사용한다!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Llm</a:t>
            </a:r>
            <a:r>
              <a:rPr lang="ko-KR" altLang="en-US"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agent란</a:t>
            </a:r>
            <a:r>
              <a:rPr lang="ko-KR" altLang="en-US">
                <a:latin typeface="Calibri"/>
                <a:ea typeface="맑은 고딕"/>
                <a:cs typeface="Calibri"/>
              </a:rPr>
              <a:t> ~~~ 이런 느낌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3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부분은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슬랙</a:t>
            </a:r>
            <a:r>
              <a:rPr lang="en-US" altLang="ko-KR">
                <a:latin typeface="Calibri"/>
                <a:ea typeface="맑은 고딕"/>
                <a:cs typeface="Calibri"/>
              </a:rPr>
              <a:t> 앱 내용을 캡처해서 보여주는게 조금 더 직관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9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여기도 메모리 도입배경은 앱 댓글에서 메시지를 주고 받는 과정을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캡처한뒤에</a:t>
            </a:r>
            <a:r>
              <a:rPr lang="ko-KR" altLang="en-US">
                <a:latin typeface="Calibri"/>
                <a:ea typeface="맑은 고딕"/>
                <a:cs typeface="Calibri"/>
              </a:rPr>
              <a:t> 애가 기억을 못하더라. 그걸 개선하기 위해서 메모리를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도입했다라고</a:t>
            </a:r>
            <a:r>
              <a:rPr lang="ko-KR" altLang="en-US">
                <a:latin typeface="Calibri"/>
                <a:ea typeface="맑은 고딕"/>
                <a:cs typeface="Calibri"/>
              </a:rPr>
              <a:t> 직관적으로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보여주는게</a:t>
            </a:r>
            <a:r>
              <a:rPr lang="ko-KR" altLang="en-US">
                <a:latin typeface="Calibri"/>
                <a:ea typeface="맑은 고딕"/>
                <a:cs typeface="Calibri"/>
              </a:rPr>
              <a:t> 더 이해가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쉬울듯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5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75603-A68C-4A38-855B-DA2E424975F2}" type="slidenum">
              <a:rPr lang="en-US" altLang="ko-KR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6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.png"/><Relationship Id="rId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18" Type="http://schemas.openxmlformats.org/officeDocument/2006/relationships/image" Target="../media/image5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53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1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59.png"/><Relationship Id="rId2" Type="http://schemas.openxmlformats.org/officeDocument/2006/relationships/image" Target="../media/image2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53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52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1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53.svg"/><Relationship Id="rId2" Type="http://schemas.openxmlformats.org/officeDocument/2006/relationships/image" Target="../media/image27.png"/><Relationship Id="rId16" Type="http://schemas.openxmlformats.org/officeDocument/2006/relationships/image" Target="../media/image52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62.sv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17" Type="http://schemas.openxmlformats.org/officeDocument/2006/relationships/image" Target="../media/image72.png"/><Relationship Id="rId2" Type="http://schemas.openxmlformats.org/officeDocument/2006/relationships/image" Target="../media/image27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70.png"/><Relationship Id="rId10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4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2.png"/><Relationship Id="rId18" Type="http://schemas.openxmlformats.org/officeDocument/2006/relationships/image" Target="../media/image72.png"/><Relationship Id="rId3" Type="http://schemas.openxmlformats.org/officeDocument/2006/relationships/image" Target="../media/image28.png"/><Relationship Id="rId21" Type="http://schemas.openxmlformats.org/officeDocument/2006/relationships/image" Target="../media/image76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17" Type="http://schemas.openxmlformats.org/officeDocument/2006/relationships/image" Target="../media/image73.png"/><Relationship Id="rId2" Type="http://schemas.openxmlformats.org/officeDocument/2006/relationships/image" Target="../media/image27.png"/><Relationship Id="rId16" Type="http://schemas.openxmlformats.org/officeDocument/2006/relationships/image" Target="../media/image71.sv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70.png"/><Relationship Id="rId10" Type="http://schemas.openxmlformats.org/officeDocument/2006/relationships/image" Target="../media/image14.png"/><Relationship Id="rId19" Type="http://schemas.openxmlformats.org/officeDocument/2006/relationships/image" Target="../media/image74.png"/><Relationship Id="rId4" Type="http://schemas.openxmlformats.org/officeDocument/2006/relationships/image" Target="../media/image29.png"/><Relationship Id="rId9" Type="http://schemas.openxmlformats.org/officeDocument/2006/relationships/image" Target="../media/image4.png"/><Relationship Id="rId14" Type="http://schemas.openxmlformats.org/officeDocument/2006/relationships/image" Target="../media/image53.svg"/><Relationship Id="rId22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79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81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84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86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88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9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93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98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10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3.png"/><Relationship Id="rId4" Type="http://schemas.openxmlformats.org/officeDocument/2006/relationships/image" Target="../media/image102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39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1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4.png"/><Relationship Id="rId5" Type="http://schemas.openxmlformats.org/officeDocument/2006/relationships/image" Target="../media/image30.png"/><Relationship Id="rId15" Type="http://schemas.openxmlformats.org/officeDocument/2006/relationships/image" Target="../media/image46.jpe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205326" y="3476535"/>
            <a:ext cx="693075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6000" b="1" err="1">
                <a:latin typeface="나눔고딕"/>
                <a:ea typeface="나눔고딕"/>
              </a:rPr>
              <a:t>AsKU</a:t>
            </a:r>
            <a:r>
              <a:rPr lang="ko-KR" altLang="en-US" sz="6000" b="1">
                <a:latin typeface="나눔고딕"/>
                <a:ea typeface="나눔고딕"/>
              </a:rPr>
              <a:t>와 함께 떠나는</a:t>
            </a:r>
            <a:endParaRPr lang="en-US" altLang="ko-KR" sz="6000" b="1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6000" b="1">
                <a:latin typeface="나눔고딕"/>
                <a:ea typeface="나눔고딕"/>
              </a:rPr>
              <a:t>신나는 논문 여행</a:t>
            </a:r>
            <a:endParaRPr lang="en-US" altLang="ko-KR" sz="3600" b="1"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1" y="6697475"/>
            <a:ext cx="862979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>
                <a:latin typeface="나눔고딕"/>
                <a:ea typeface="나눔고딕"/>
              </a:rPr>
              <a:t>Team | LLM</a:t>
            </a:r>
          </a:p>
          <a:p>
            <a:r>
              <a:rPr lang="ko-KR" altLang="en-US" sz="2800" b="1">
                <a:latin typeface="나눔고딕"/>
                <a:ea typeface="나눔고딕"/>
              </a:rPr>
              <a:t>박민규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ko-KR" altLang="en-US" sz="2800" b="1" err="1">
                <a:latin typeface="나눔고딕"/>
                <a:ea typeface="나눔고딕"/>
              </a:rPr>
              <a:t>이영노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ko-KR" altLang="en-US" sz="2800" b="1">
                <a:latin typeface="나눔고딕"/>
                <a:ea typeface="나눔고딕"/>
              </a:rPr>
              <a:t>백성은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ko-KR" altLang="en-US" sz="2800" b="1" err="1">
                <a:latin typeface="나눔고딕"/>
                <a:ea typeface="나눔고딕"/>
              </a:rPr>
              <a:t>임청수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ko-KR" altLang="en-US" sz="2800" b="1">
                <a:latin typeface="나눔고딕"/>
                <a:ea typeface="나눔고딕"/>
              </a:rPr>
              <a:t>장원준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ko-KR" altLang="en-US" sz="2800" b="1">
                <a:latin typeface="나눔고딕"/>
                <a:ea typeface="나눔고딕"/>
              </a:rPr>
              <a:t>최유민</a:t>
            </a:r>
            <a:endParaRPr lang="en-US" altLang="ko-KR" sz="2800" b="1">
              <a:latin typeface="나눔고딕"/>
              <a:ea typeface="나눔고딕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6310DB6-EBB0-2E8E-80E5-DF508A4310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1F4B09-8B72-EA67-73D6-C89D592140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6993" y="1314272"/>
            <a:ext cx="2084284" cy="1864276"/>
          </a:xfrm>
          <a:prstGeom prst="roundRect">
            <a:avLst>
              <a:gd name="adj" fmla="val 269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0825D-6FA6-C250-EF91-1530B236EC28}"/>
              </a:ext>
            </a:extLst>
          </p:cNvPr>
          <p:cNvSpPr txBox="1"/>
          <p:nvPr/>
        </p:nvSpPr>
        <p:spPr>
          <a:xfrm>
            <a:off x="3803650" y="2767089"/>
            <a:ext cx="5473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600" b="1">
                <a:ea typeface="나눔고딕"/>
              </a:rPr>
              <a:t>논문 읽기 힘드시죠</a:t>
            </a:r>
            <a:r>
              <a:rPr lang="en-US" altLang="ko-KR" sz="3600" b="1">
                <a:latin typeface="나눔고딕"/>
              </a:rPr>
              <a:t>?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170" name="Picture 2" descr="LLM Agents | Prompt Engineering Guide">
            <a:extLst>
              <a:ext uri="{FF2B5EF4-FFF2-40B4-BE49-F238E27FC236}">
                <a16:creationId xmlns:a16="http://schemas.microsoft.com/office/drawing/2014/main" id="{802C5746-359E-84F7-2106-D0C36E4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306" y="3493762"/>
            <a:ext cx="5723785" cy="381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1940084" y="2736397"/>
            <a:ext cx="8602676" cy="61307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/>
                <a:ea typeface="나눔고딕"/>
              </a:rPr>
              <a:t>What is LLM</a:t>
            </a:r>
            <a:r>
              <a:rPr lang="ko-KR" altLang="en-US" sz="2800" b="1">
                <a:latin typeface="나눔고딕"/>
                <a:ea typeface="나눔고딕"/>
              </a:rPr>
              <a:t> </a:t>
            </a:r>
            <a:r>
              <a:rPr lang="en-US" altLang="ko-KR" sz="2800" b="1">
                <a:latin typeface="나눔고딕"/>
                <a:ea typeface="나눔고딕"/>
              </a:rPr>
              <a:t>Agent?</a:t>
            </a:r>
            <a:endParaRPr lang="ko-KR" alt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400">
                <a:latin typeface="나눔고딕"/>
                <a:ea typeface="나눔고딕"/>
              </a:rPr>
              <a:t>: LLM</a:t>
            </a:r>
            <a:r>
              <a:rPr lang="ko-KR" altLang="en-US" sz="2400">
                <a:latin typeface="나눔고딕"/>
                <a:ea typeface="나눔고딕"/>
              </a:rPr>
              <a:t>을 이용해 문제를 논리적으로 해결하고</a:t>
            </a:r>
            <a:r>
              <a:rPr lang="en-US" altLang="ko-KR" sz="2400">
                <a:latin typeface="나눔고딕"/>
                <a:ea typeface="나눔고딕"/>
              </a:rPr>
              <a:t>, </a:t>
            </a:r>
            <a:r>
              <a:rPr lang="ko-KR" altLang="en-US" sz="2400">
                <a:latin typeface="나눔고딕"/>
                <a:ea typeface="나눔고딕"/>
              </a:rPr>
              <a:t>문제 해결을 위한 계획을 세우고</a:t>
            </a:r>
            <a:r>
              <a:rPr lang="en-US" altLang="ko-KR" sz="2400">
                <a:latin typeface="나눔고딕"/>
                <a:ea typeface="나눔고딕"/>
              </a:rPr>
              <a:t>, </a:t>
            </a:r>
            <a:r>
              <a:rPr lang="ko-KR" altLang="en-US" sz="2400">
                <a:latin typeface="나눔고딕"/>
                <a:ea typeface="나눔고딕"/>
              </a:rPr>
              <a:t>도구를 사용하여 그 계획을 실행할 수 있는 시스템</a:t>
            </a:r>
            <a:br>
              <a:rPr lang="en-US" altLang="ko-KR" sz="2400" b="1">
                <a:latin typeface="나눔고딕" pitchFamily="2" charset="-127"/>
                <a:ea typeface="나눔고딕" pitchFamily="2" charset="-127"/>
              </a:rPr>
            </a:b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/>
                <a:ea typeface="나눔고딕"/>
              </a:rPr>
              <a:t>LLM Agent</a:t>
            </a:r>
            <a:r>
              <a:rPr lang="ko-KR" altLang="en-US" sz="2800" b="1">
                <a:latin typeface="나눔고딕"/>
                <a:ea typeface="나눔고딕"/>
              </a:rPr>
              <a:t>의 장점</a:t>
            </a:r>
            <a:endParaRPr lang="en-US" altLang="ko-KR" sz="2800" b="1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en-US" altLang="ko-KR" sz="2400">
                <a:latin typeface="나눔고딕"/>
                <a:ea typeface="나눔고딕"/>
              </a:rPr>
              <a:t>1. Planning </a:t>
            </a:r>
            <a:r>
              <a:rPr lang="ko-KR" altLang="en-US" sz="2400" err="1">
                <a:latin typeface="나눔고딕"/>
                <a:ea typeface="나눔고딕"/>
              </a:rPr>
              <a:t>으로</a:t>
            </a:r>
            <a:r>
              <a:rPr lang="ko-KR" altLang="en-US" sz="2400">
                <a:latin typeface="나눔고딕"/>
                <a:ea typeface="나눔고딕"/>
              </a:rPr>
              <a:t>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복잡한 문제 해결 </a:t>
            </a:r>
            <a:r>
              <a:rPr lang="ko-KR" altLang="en-US" sz="2400">
                <a:latin typeface="나눔고딕"/>
                <a:ea typeface="나눔고딕"/>
              </a:rPr>
              <a:t>가능</a:t>
            </a:r>
            <a:endParaRPr lang="en-US" altLang="ko-KR" sz="24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en-US" altLang="ko-KR" sz="2400">
                <a:latin typeface="나눔고딕"/>
                <a:ea typeface="나눔고딕"/>
              </a:rPr>
              <a:t>2. </a:t>
            </a:r>
            <a:r>
              <a:rPr lang="en-US" altLang="ko-KR" sz="2400">
                <a:solidFill>
                  <a:srgbClr val="C00000"/>
                </a:solidFill>
                <a:latin typeface="나눔고딕"/>
                <a:ea typeface="나눔고딕"/>
              </a:rPr>
              <a:t>Tool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사용</a:t>
            </a:r>
            <a:r>
              <a:rPr lang="ko-KR" altLang="en-US" sz="2400">
                <a:latin typeface="나눔고딕"/>
                <a:ea typeface="나눔고딕"/>
              </a:rPr>
              <a:t>으로 인한 자동화 및 효율성</a:t>
            </a:r>
            <a:endParaRPr lang="en-US" altLang="ko-KR" sz="2400">
              <a:latin typeface="나눔고딕"/>
              <a:ea typeface="나눔고딕"/>
            </a:endParaRPr>
          </a:p>
          <a:p>
            <a:pPr marL="457200" indent="-457200">
              <a:lnSpc>
                <a:spcPct val="200000"/>
              </a:lnSpc>
              <a:buFont typeface="Wingdings"/>
              <a:buChar char="q"/>
            </a:pP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 descr="LangChain Announces Partnership with deepsense.ai - deepsense.ai">
            <a:extLst>
              <a:ext uri="{FF2B5EF4-FFF2-40B4-BE49-F238E27FC236}">
                <a16:creationId xmlns:a16="http://schemas.microsoft.com/office/drawing/2014/main" id="{86057903-1B7A-3DEF-95D3-BEB64EBB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173" y="7309619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1992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38B204-33E2-479F-6B63-3DA9D524C026}"/>
              </a:ext>
            </a:extLst>
          </p:cNvPr>
          <p:cNvSpPr/>
          <p:nvPr/>
        </p:nvSpPr>
        <p:spPr>
          <a:xfrm>
            <a:off x="1306286" y="2350885"/>
            <a:ext cx="16154400" cy="759912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566FC-E9B7-F558-32FC-C88103993D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892"/>
          <a:stretch/>
        </p:blipFill>
        <p:spPr>
          <a:xfrm>
            <a:off x="2168570" y="3094937"/>
            <a:ext cx="14429831" cy="61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741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103861" y="2635247"/>
            <a:ext cx="12801600" cy="66652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/>
                <a:ea typeface="나눔고딕"/>
              </a:rPr>
              <a:t>Tool Definition</a:t>
            </a:r>
          </a:p>
          <a:p>
            <a:pPr marL="457200" indent="-457200">
              <a:lnSpc>
                <a:spcPct val="200000"/>
              </a:lnSpc>
              <a:buFont typeface="Wingdings"/>
              <a:buChar char="q"/>
            </a:pPr>
            <a:endParaRPr lang="ko-KR" altLang="en-US"/>
          </a:p>
          <a:p>
            <a:pPr lvl="1">
              <a:lnSpc>
                <a:spcPct val="200000"/>
              </a:lnSpc>
            </a:pPr>
            <a:r>
              <a:rPr lang="en-US" altLang="ko-KR" sz="2400" b="1">
                <a:latin typeface="나눔고딕"/>
                <a:ea typeface="나눔고딕"/>
              </a:rPr>
              <a:t>1. Load Paper</a:t>
            </a: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반복 호출</a:t>
            </a:r>
            <a:r>
              <a:rPr lang="en-US" altLang="ko-KR" sz="2400">
                <a:solidFill>
                  <a:srgbClr val="C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방식</a:t>
            </a:r>
            <a:r>
              <a:rPr lang="ko-KR" altLang="en-US" sz="2400">
                <a:latin typeface="나눔고딕"/>
                <a:ea typeface="나눔고딕"/>
              </a:rPr>
              <a:t>으로 필요한 부분만 불러올 수 있도록 </a:t>
            </a:r>
            <a:r>
              <a:rPr lang="en-US" altLang="ko-KR" sz="2400">
                <a:latin typeface="나눔고딕"/>
                <a:ea typeface="나눔고딕"/>
              </a:rPr>
              <a:t>LLM</a:t>
            </a:r>
            <a:r>
              <a:rPr lang="ko-KR" altLang="en-US" sz="2400">
                <a:latin typeface="나눔고딕"/>
                <a:ea typeface="나눔고딕"/>
              </a:rPr>
              <a:t>의 행동 제어</a:t>
            </a:r>
            <a:endParaRPr lang="en-US" altLang="ko-KR" sz="2400">
              <a:latin typeface="나눔고딕"/>
              <a:ea typeface="나눔고딕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b="1">
                <a:latin typeface="나눔고딕"/>
                <a:ea typeface="나눔고딕"/>
              </a:rPr>
              <a:t>2. Recommend Paper</a:t>
            </a: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en-US" altLang="ko-KR" sz="2400">
                <a:latin typeface="나눔고딕"/>
                <a:ea typeface="나눔고딕"/>
              </a:rPr>
              <a:t>Semantic Scholar API / Cosine</a:t>
            </a:r>
            <a:r>
              <a:rPr lang="ko-KR" altLang="en-US" sz="2400">
                <a:latin typeface="나눔고딕"/>
                <a:ea typeface="나눔고딕"/>
              </a:rPr>
              <a:t> </a:t>
            </a:r>
            <a:r>
              <a:rPr lang="en-US" altLang="ko-KR" sz="2400">
                <a:latin typeface="나눔고딕"/>
                <a:ea typeface="나눔고딕"/>
              </a:rPr>
              <a:t>similarity</a:t>
            </a:r>
            <a:r>
              <a:rPr lang="ko-KR" altLang="en-US" sz="2400">
                <a:latin typeface="나눔고딕"/>
                <a:ea typeface="나눔고딕"/>
              </a:rPr>
              <a:t> 기반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자체 알고리즘 </a:t>
            </a:r>
            <a:r>
              <a:rPr lang="ko-KR" altLang="en-US" sz="2400">
                <a:latin typeface="나눔고딕"/>
                <a:ea typeface="나눔고딕"/>
              </a:rPr>
              <a:t>이용</a:t>
            </a:r>
            <a:endParaRPr lang="en-US" altLang="ko-KR" sz="2400">
              <a:latin typeface="나눔고딕"/>
              <a:ea typeface="나눔고딕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b="1">
                <a:latin typeface="나눔고딕"/>
                <a:ea typeface="나눔고딕"/>
              </a:rPr>
              <a:t>3. Code Match</a:t>
            </a: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altLang="en-US" sz="2400">
                <a:latin typeface="나눔고딕"/>
                <a:ea typeface="나눔고딕"/>
              </a:rPr>
              <a:t>논문의 </a:t>
            </a:r>
            <a:r>
              <a:rPr lang="en-US" altLang="ko-KR" sz="2400" err="1">
                <a:latin typeface="나눔고딕"/>
                <a:ea typeface="나눔고딕"/>
              </a:rPr>
              <a:t>Github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ko-KR" altLang="en-US" sz="2400">
                <a:latin typeface="나눔고딕"/>
                <a:ea typeface="나눔고딕"/>
              </a:rPr>
              <a:t>링크로부터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 코드 다운 </a:t>
            </a:r>
            <a:r>
              <a:rPr lang="en-US" altLang="ko-KR" sz="2400">
                <a:latin typeface="나눔고딕"/>
                <a:ea typeface="나눔고딕"/>
              </a:rPr>
              <a:t>/ Cosine similarity </a:t>
            </a:r>
            <a:r>
              <a:rPr lang="ko-KR" altLang="en-US" sz="2400">
                <a:latin typeface="나눔고딕"/>
                <a:ea typeface="나눔고딕"/>
              </a:rPr>
              <a:t>기반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 알고리즘 </a:t>
            </a:r>
            <a:r>
              <a:rPr lang="ko-KR" altLang="en-US" sz="2400">
                <a:latin typeface="나눔고딕"/>
                <a:ea typeface="나눔고딕"/>
              </a:rPr>
              <a:t>이용</a:t>
            </a:r>
            <a:endParaRPr lang="en-US" altLang="ko-KR" sz="24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D7AD9E-E128-10E4-FAAF-A9EFFDFA62AF}"/>
              </a:ext>
            </a:extLst>
          </p:cNvPr>
          <p:cNvGrpSpPr/>
          <p:nvPr/>
        </p:nvGrpSpPr>
        <p:grpSpPr>
          <a:xfrm>
            <a:off x="10616756" y="1391933"/>
            <a:ext cx="6293652" cy="3231552"/>
            <a:chOff x="1306286" y="2350885"/>
            <a:chExt cx="16154400" cy="759912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6D670D-0ADB-93F8-C0B3-4765EB830C01}"/>
                </a:ext>
              </a:extLst>
            </p:cNvPr>
            <p:cNvSpPr/>
            <p:nvPr/>
          </p:nvSpPr>
          <p:spPr>
            <a:xfrm>
              <a:off x="1306286" y="2350885"/>
              <a:ext cx="16154400" cy="7599128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0AAC86-FDAB-41E3-1F4B-8F7AFB4AC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892"/>
            <a:stretch/>
          </p:blipFill>
          <p:spPr>
            <a:xfrm>
              <a:off x="2168570" y="3094937"/>
              <a:ext cx="14429831" cy="616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7095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D9C9C9-D551-E1C2-D210-5A292149CFC2}"/>
              </a:ext>
            </a:extLst>
          </p:cNvPr>
          <p:cNvGrpSpPr/>
          <p:nvPr/>
        </p:nvGrpSpPr>
        <p:grpSpPr>
          <a:xfrm>
            <a:off x="3410493" y="7060679"/>
            <a:ext cx="45719" cy="276767"/>
            <a:chOff x="7095534" y="6862427"/>
            <a:chExt cx="79966" cy="39225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86CC6CD-9826-EAC6-648A-38CCB0B77E27}"/>
                </a:ext>
              </a:extLst>
            </p:cNvPr>
            <p:cNvSpPr/>
            <p:nvPr/>
          </p:nvSpPr>
          <p:spPr>
            <a:xfrm>
              <a:off x="7095534" y="6862427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A2B9A0A-CC1D-8EE0-AFD7-97DDEC72D9A0}"/>
                </a:ext>
              </a:extLst>
            </p:cNvPr>
            <p:cNvSpPr/>
            <p:nvPr/>
          </p:nvSpPr>
          <p:spPr>
            <a:xfrm>
              <a:off x="7095534" y="7012645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2120895-E093-B59E-CB52-FC2B9BC4EF64}"/>
                </a:ext>
              </a:extLst>
            </p:cNvPr>
            <p:cNvSpPr/>
            <p:nvPr/>
          </p:nvSpPr>
          <p:spPr>
            <a:xfrm>
              <a:off x="7095534" y="7166240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FD60A0-46D2-99B7-163B-E5DB2FD23DBD}"/>
              </a:ext>
            </a:extLst>
          </p:cNvPr>
          <p:cNvGrpSpPr/>
          <p:nvPr/>
        </p:nvGrpSpPr>
        <p:grpSpPr>
          <a:xfrm>
            <a:off x="3437705" y="7763968"/>
            <a:ext cx="45719" cy="276768"/>
            <a:chOff x="7095534" y="6862427"/>
            <a:chExt cx="79966" cy="39225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69DFE1A-B567-CBF1-D215-33B43D040883}"/>
                </a:ext>
              </a:extLst>
            </p:cNvPr>
            <p:cNvSpPr/>
            <p:nvPr/>
          </p:nvSpPr>
          <p:spPr>
            <a:xfrm>
              <a:off x="7095534" y="6862427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A1DAEA6-BBDD-EB98-659D-B8142B197727}"/>
                </a:ext>
              </a:extLst>
            </p:cNvPr>
            <p:cNvSpPr/>
            <p:nvPr/>
          </p:nvSpPr>
          <p:spPr>
            <a:xfrm>
              <a:off x="7095534" y="7012645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44D02A0-7E8C-865C-036B-1B6748F85C26}"/>
                </a:ext>
              </a:extLst>
            </p:cNvPr>
            <p:cNvSpPr/>
            <p:nvPr/>
          </p:nvSpPr>
          <p:spPr>
            <a:xfrm>
              <a:off x="7095534" y="7166240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65BE97-63E6-313D-CA5C-C762ACD69343}"/>
              </a:ext>
            </a:extLst>
          </p:cNvPr>
          <p:cNvSpPr/>
          <p:nvPr/>
        </p:nvSpPr>
        <p:spPr>
          <a:xfrm>
            <a:off x="1992429" y="2581824"/>
            <a:ext cx="13937381" cy="7176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User Query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: </a:t>
            </a:r>
            <a:r>
              <a:rPr lang="en-US" altLang="ko-KR" sz="2000" b="1">
                <a:latin typeface="나눔고딕" pitchFamily="2" charset="-127"/>
                <a:ea typeface="나눔고딕" pitchFamily="2" charset="-127"/>
              </a:rPr>
              <a:t>'</a:t>
            </a:r>
            <a:r>
              <a:rPr lang="en-US" altLang="ko-KR" sz="2000" b="1" err="1">
                <a:latin typeface="나눔고딕" pitchFamily="2" charset="-127"/>
                <a:ea typeface="나눔고딕" pitchFamily="2" charset="-127"/>
              </a:rPr>
              <a:t>ToolFormer</a:t>
            </a:r>
            <a:r>
              <a:rPr lang="en-US" altLang="ko-KR" sz="2000" b="1">
                <a:latin typeface="나눔고딕" pitchFamily="2" charset="-127"/>
                <a:ea typeface="나눔고딕" pitchFamily="2" charset="-127"/>
              </a:rPr>
              <a:t> : Language Models Can Teach Themselves to Use Tools’</a:t>
            </a:r>
            <a:r>
              <a:rPr lang="ko-KR" altLang="en-US" sz="2000" b="1">
                <a:latin typeface="나눔고딕" pitchFamily="2" charset="-127"/>
                <a:ea typeface="나눔고딕" pitchFamily="2" charset="-127"/>
              </a:rPr>
              <a:t>에서 </a:t>
            </a:r>
            <a:br>
              <a:rPr lang="en-US" altLang="ko-KR" sz="2000" b="1">
                <a:latin typeface="나눔고딕" pitchFamily="2" charset="-127"/>
                <a:ea typeface="나눔고딕" pitchFamily="2" charset="-127"/>
              </a:rPr>
            </a:br>
            <a:r>
              <a:rPr lang="en-US" altLang="ko-KR" sz="2400" b="1" err="1">
                <a:latin typeface="나눔고딕" pitchFamily="2" charset="-127"/>
                <a:ea typeface="나눔고딕" pitchFamily="2" charset="-127"/>
              </a:rPr>
              <a:t>api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 calls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를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filtering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하는 파트를 수식과 함께 설명해줘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한글로 대답해줘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6" name="그래픽 45" descr="사용자 단색으로 채워진">
            <a:extLst>
              <a:ext uri="{FF2B5EF4-FFF2-40B4-BE49-F238E27FC236}">
                <a16:creationId xmlns:a16="http://schemas.microsoft.com/office/drawing/2014/main" id="{B5E30378-3438-33A1-F1ED-99CCD2F1CC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11358" y="2954292"/>
            <a:ext cx="583299" cy="5832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DF6997-EC2B-7F9E-3138-48C81D7A8F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91762" y="3453379"/>
            <a:ext cx="10450795" cy="41537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4CBDEA9-C90B-A12F-623E-1C04B60C6859}"/>
              </a:ext>
            </a:extLst>
          </p:cNvPr>
          <p:cNvSpPr txBox="1"/>
          <p:nvPr/>
        </p:nvSpPr>
        <p:spPr>
          <a:xfrm>
            <a:off x="1411719" y="1166659"/>
            <a:ext cx="912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1. Load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254D54-D361-3C16-CCF7-03ABE51ABD9B}"/>
              </a:ext>
            </a:extLst>
          </p:cNvPr>
          <p:cNvSpPr/>
          <p:nvPr/>
        </p:nvSpPr>
        <p:spPr>
          <a:xfrm>
            <a:off x="2711054" y="6258371"/>
            <a:ext cx="2936712" cy="565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AA3131-5840-970E-6136-C2D493C9381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0588" t="9207" r="-30588" b="-9207"/>
          <a:stretch/>
        </p:blipFill>
        <p:spPr>
          <a:xfrm>
            <a:off x="6260017" y="9070129"/>
            <a:ext cx="13398026" cy="5293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BF4EF2-2846-03C8-6875-255ECCB9946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61649" y="8247033"/>
            <a:ext cx="11408080" cy="6417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87FDC1-C347-AA16-9B14-6ACFFD95C0B8}"/>
              </a:ext>
            </a:extLst>
          </p:cNvPr>
          <p:cNvSpPr/>
          <p:nvPr/>
        </p:nvSpPr>
        <p:spPr>
          <a:xfrm>
            <a:off x="6260017" y="8952799"/>
            <a:ext cx="9440615" cy="52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986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F0D2C2-E1B0-85BC-5F36-3A30A087672B}"/>
              </a:ext>
            </a:extLst>
          </p:cNvPr>
          <p:cNvSpPr/>
          <p:nvPr/>
        </p:nvSpPr>
        <p:spPr>
          <a:xfrm>
            <a:off x="1992429" y="2581824"/>
            <a:ext cx="13937381" cy="7176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User Query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: "Learning to Evolve via Policy-Level Reflection and Optimization"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Method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요약해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EA6C66BE-5E19-7C4C-9E68-77705EDE7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11358" y="2954292"/>
            <a:ext cx="583299" cy="5832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C0599E-F3ED-FE2A-F495-80CF175A45B3}"/>
              </a:ext>
            </a:extLst>
          </p:cNvPr>
          <p:cNvSpPr txBox="1"/>
          <p:nvPr/>
        </p:nvSpPr>
        <p:spPr>
          <a:xfrm>
            <a:off x="1411719" y="1166659"/>
            <a:ext cx="912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1. Load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B66E87-C7E1-C388-F6E8-DDC8A44DA4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7993" y="4424724"/>
            <a:ext cx="13029727" cy="41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927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630CEB-DAF2-B824-C4E3-6E5FFF9D364F}"/>
              </a:ext>
            </a:extLst>
          </p:cNvPr>
          <p:cNvSpPr/>
          <p:nvPr/>
        </p:nvSpPr>
        <p:spPr>
          <a:xfrm>
            <a:off x="1992429" y="2581824"/>
            <a:ext cx="13937381" cy="7176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 sz="2400" b="1">
                <a:solidFill>
                  <a:srgbClr val="0070C0"/>
                </a:solidFill>
                <a:latin typeface="나눔고딕"/>
                <a:ea typeface="나눔고딕"/>
              </a:rPr>
              <a:t> User Query </a:t>
            </a:r>
            <a:r>
              <a:rPr lang="en-US" altLang="ko-KR" sz="2400" b="1">
                <a:latin typeface="나눔고딕"/>
                <a:ea typeface="나눔고딕"/>
              </a:rPr>
              <a:t>: '</a:t>
            </a:r>
            <a:r>
              <a:rPr lang="en-US" altLang="ko-KR" sz="2400" b="1" err="1">
                <a:latin typeface="나눔고딕"/>
                <a:ea typeface="나눔고딕"/>
              </a:rPr>
              <a:t>ToolLLM</a:t>
            </a:r>
            <a:r>
              <a:rPr lang="en-US" altLang="ko-KR" sz="2400" b="1">
                <a:latin typeface="나눔고딕"/>
                <a:ea typeface="나눔고딕"/>
              </a:rPr>
              <a:t>' paper</a:t>
            </a:r>
            <a:r>
              <a:rPr lang="ko-KR" altLang="en-US" sz="2400" b="1">
                <a:latin typeface="나눔고딕"/>
                <a:ea typeface="나눔고딕"/>
              </a:rPr>
              <a:t>에서 </a:t>
            </a:r>
            <a:r>
              <a:rPr lang="en-US" altLang="ko-KR" sz="2400" b="1">
                <a:latin typeface="나눔고딕"/>
                <a:ea typeface="나눔고딕"/>
              </a:rPr>
              <a:t>DFSDT </a:t>
            </a:r>
            <a:r>
              <a:rPr lang="ko-KR" altLang="en-US" sz="2400" b="1">
                <a:latin typeface="나눔고딕"/>
                <a:ea typeface="나눔고딕"/>
              </a:rPr>
              <a:t>진행 과정에 대해 그림과 함께 설명해줘.</a:t>
            </a:r>
            <a:endParaRPr lang="ko-KR"/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451B3A98-E677-D27B-20E8-D7B500D427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11358" y="2954292"/>
            <a:ext cx="583299" cy="5832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8B9723-3755-0263-B75F-C9526C270F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0400" y="3770275"/>
            <a:ext cx="12947200" cy="8944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0FFC17-3638-99FD-BB73-F1EC64A5B3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5011" y="4650608"/>
            <a:ext cx="2685647" cy="2184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886E7F-5338-D869-B0E1-90E60512C6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0400" y="7180771"/>
            <a:ext cx="9783540" cy="264832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BEEF805-DA45-F256-8A36-63BCA88EF87C}"/>
              </a:ext>
            </a:extLst>
          </p:cNvPr>
          <p:cNvGrpSpPr/>
          <p:nvPr/>
        </p:nvGrpSpPr>
        <p:grpSpPr>
          <a:xfrm>
            <a:off x="3411636" y="6907738"/>
            <a:ext cx="45719" cy="276767"/>
            <a:chOff x="7095534" y="6862427"/>
            <a:chExt cx="79966" cy="39225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D6B7D41-E854-B9AB-6DF5-918372EF8F7C}"/>
                </a:ext>
              </a:extLst>
            </p:cNvPr>
            <p:cNvSpPr/>
            <p:nvPr/>
          </p:nvSpPr>
          <p:spPr>
            <a:xfrm>
              <a:off x="7095534" y="6862427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0E58A71-E803-5879-A1E5-A11D07AFF6A4}"/>
                </a:ext>
              </a:extLst>
            </p:cNvPr>
            <p:cNvSpPr/>
            <p:nvPr/>
          </p:nvSpPr>
          <p:spPr>
            <a:xfrm>
              <a:off x="7095534" y="7012645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734DA25-2EA7-AA8E-469E-C695DBC225C0}"/>
                </a:ext>
              </a:extLst>
            </p:cNvPr>
            <p:cNvSpPr/>
            <p:nvPr/>
          </p:nvSpPr>
          <p:spPr>
            <a:xfrm>
              <a:off x="7095534" y="7166240"/>
              <a:ext cx="79966" cy="884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C02440-90DF-7690-0B3E-BA5FC0935841}"/>
              </a:ext>
            </a:extLst>
          </p:cNvPr>
          <p:cNvSpPr/>
          <p:nvPr/>
        </p:nvSpPr>
        <p:spPr>
          <a:xfrm>
            <a:off x="12386919" y="4211980"/>
            <a:ext cx="3023127" cy="45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785924-D116-B3F6-139B-AAD12C7604BB}"/>
              </a:ext>
            </a:extLst>
          </p:cNvPr>
          <p:cNvSpPr/>
          <p:nvPr/>
        </p:nvSpPr>
        <p:spPr>
          <a:xfrm>
            <a:off x="2465011" y="4692613"/>
            <a:ext cx="2685647" cy="207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75A996-6C2D-9361-EE8D-F0F4DF69ABF9}"/>
              </a:ext>
            </a:extLst>
          </p:cNvPr>
          <p:cNvSpPr txBox="1"/>
          <p:nvPr/>
        </p:nvSpPr>
        <p:spPr>
          <a:xfrm>
            <a:off x="1411719" y="1166659"/>
            <a:ext cx="912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1. Load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1956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912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1. Load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2801600" cy="6721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Tool 1. Load Paper</a:t>
            </a:r>
            <a:endParaRPr lang="ko-KR" altLang="en-US"/>
          </a:p>
          <a:p>
            <a:pPr>
              <a:lnSpc>
                <a:spcPct val="20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기존 방식</a:t>
            </a:r>
            <a:endParaRPr lang="en-US" altLang="ko-KR" sz="2400" b="1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필요한 논문이 있을 때마다 검색 </a:t>
            </a:r>
            <a:r>
              <a:rPr lang="en-US" altLang="ko-KR" sz="2400">
                <a:latin typeface="나눔고딕"/>
                <a:ea typeface="나눔고딕"/>
              </a:rPr>
              <a:t>-&gt; </a:t>
            </a:r>
            <a:r>
              <a:rPr lang="ko-KR" altLang="en-US" sz="2400">
                <a:latin typeface="나눔고딕"/>
                <a:ea typeface="나눔고딕"/>
              </a:rPr>
              <a:t>다운로드 </a:t>
            </a:r>
            <a:r>
              <a:rPr lang="en-US" altLang="ko-KR" sz="2400">
                <a:latin typeface="나눔고딕"/>
                <a:ea typeface="나눔고딕"/>
              </a:rPr>
              <a:t>-&gt; LLM</a:t>
            </a:r>
            <a:r>
              <a:rPr lang="ko-KR" altLang="en-US" sz="2400" err="1">
                <a:latin typeface="나눔고딕"/>
                <a:ea typeface="나눔고딕"/>
              </a:rPr>
              <a:t>에</a:t>
            </a:r>
            <a:r>
              <a:rPr lang="ko-KR" altLang="en-US" sz="2400">
                <a:latin typeface="나눔고딕"/>
                <a:ea typeface="나눔고딕"/>
              </a:rPr>
              <a:t> 입력</a:t>
            </a:r>
            <a:endParaRPr lang="en-US" altLang="ko-KR" sz="2400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논문의 모든 내용을 가지고 오는 방식</a:t>
            </a:r>
            <a:endParaRPr lang="en-US" altLang="ko-KR" sz="24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문제점</a:t>
            </a:r>
            <a:endParaRPr lang="en-US" altLang="ko-KR" sz="2400" b="1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반복적인 검색</a:t>
            </a:r>
            <a:r>
              <a:rPr lang="en-US" altLang="ko-KR" sz="2400">
                <a:latin typeface="나눔고딕"/>
                <a:ea typeface="나눔고딕"/>
              </a:rPr>
              <a:t>, </a:t>
            </a:r>
            <a:r>
              <a:rPr lang="ko-KR" altLang="en-US" sz="2400">
                <a:latin typeface="나눔고딕"/>
                <a:ea typeface="나눔고딕"/>
              </a:rPr>
              <a:t>다운로드</a:t>
            </a:r>
            <a:r>
              <a:rPr lang="en-US" altLang="ko-KR" sz="2400">
                <a:latin typeface="나눔고딕"/>
                <a:ea typeface="나눔고딕"/>
              </a:rPr>
              <a:t>, </a:t>
            </a:r>
            <a:r>
              <a:rPr lang="ko-KR" altLang="en-US" sz="2400">
                <a:latin typeface="나눔고딕"/>
                <a:ea typeface="나눔고딕"/>
              </a:rPr>
              <a:t>입력 과정</a:t>
            </a:r>
            <a:endParaRPr lang="en-US" altLang="ko-KR" sz="2400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altLang="ko-KR" sz="2400">
                <a:latin typeface="나눔고딕"/>
                <a:ea typeface="나눔고딕"/>
              </a:rPr>
              <a:t>Context</a:t>
            </a:r>
            <a:r>
              <a:rPr lang="ko-KR" altLang="en-US" sz="2400">
                <a:latin typeface="나눔고딕"/>
                <a:ea typeface="나눔고딕"/>
              </a:rPr>
              <a:t> </a:t>
            </a:r>
            <a:r>
              <a:rPr lang="en-US" altLang="ko-KR" sz="2400">
                <a:latin typeface="나눔고딕"/>
                <a:ea typeface="나눔고딕"/>
              </a:rPr>
              <a:t>Length</a:t>
            </a:r>
            <a:r>
              <a:rPr lang="ko-KR" altLang="en-US" sz="2400">
                <a:latin typeface="나눔고딕"/>
                <a:ea typeface="나눔고딕"/>
              </a:rPr>
              <a:t> 증가로 인한 불필요한 정보가 입력 </a:t>
            </a:r>
            <a:r>
              <a:rPr lang="en-US" altLang="ko-KR" sz="2400">
                <a:latin typeface="나눔고딕"/>
                <a:ea typeface="나눔고딕"/>
              </a:rPr>
              <a:t>/ </a:t>
            </a:r>
            <a:r>
              <a:rPr lang="ko-KR" altLang="en-US" sz="2400">
                <a:latin typeface="나눔고딕"/>
                <a:ea typeface="나눔고딕"/>
              </a:rPr>
              <a:t>정확도 감소</a:t>
            </a:r>
            <a:endParaRPr lang="en-US" altLang="ko-KR" sz="2400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altLang="ko-KR" sz="2400">
                <a:latin typeface="나눔고딕"/>
                <a:ea typeface="나눔고딕"/>
              </a:rPr>
              <a:t>2</a:t>
            </a:r>
            <a:r>
              <a:rPr lang="ko-KR" altLang="en-US" sz="2400">
                <a:latin typeface="나눔고딕"/>
                <a:ea typeface="나눔고딕"/>
              </a:rPr>
              <a:t>개 이상의 논문 비교 어려움</a:t>
            </a:r>
            <a:endParaRPr lang="en-US" altLang="ko-KR" sz="2400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논문의 </a:t>
            </a:r>
            <a:r>
              <a:rPr lang="en-US" altLang="ko-KR" sz="2400">
                <a:latin typeface="나눔고딕"/>
                <a:ea typeface="나눔고딕"/>
              </a:rPr>
              <a:t>Figure</a:t>
            </a:r>
            <a:r>
              <a:rPr lang="ko-KR" altLang="en-US" sz="2400" err="1">
                <a:latin typeface="나눔고딕"/>
                <a:ea typeface="나눔고딕"/>
              </a:rPr>
              <a:t>를</a:t>
            </a:r>
            <a:r>
              <a:rPr lang="ko-KR" altLang="en-US" sz="2400">
                <a:latin typeface="나눔고딕"/>
                <a:ea typeface="나눔고딕"/>
              </a:rPr>
              <a:t> 함께 볼 수 없음</a:t>
            </a:r>
            <a:endParaRPr lang="en-US" altLang="ko-KR" sz="2400">
              <a:latin typeface="나눔고딕"/>
              <a:ea typeface="나눔고딕"/>
            </a:endParaRPr>
          </a:p>
        </p:txBody>
      </p: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2206" y="3066179"/>
            <a:ext cx="591056" cy="6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798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474697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2801600" cy="6868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/>
                <a:ea typeface="나눔고딕"/>
              </a:rPr>
              <a:t>Tool 1. Load Paper</a:t>
            </a:r>
            <a:endParaRPr lang="ko-KR" altLang="en-US">
              <a:latin typeface="나눔고딕"/>
              <a:ea typeface="나눔고딕"/>
            </a:endParaRPr>
          </a:p>
          <a:p>
            <a:endParaRPr lang="ko-KR" altLang="en-US" sz="2400" b="1">
              <a:latin typeface="나눔고딕"/>
              <a:ea typeface="나눔고딕"/>
            </a:endParaRPr>
          </a:p>
          <a:p>
            <a:r>
              <a:rPr lang="ko-KR" sz="2400" b="1">
                <a:latin typeface="나눔고딕"/>
                <a:ea typeface="나눔고딕"/>
              </a:rPr>
              <a:t>논문 </a:t>
            </a:r>
            <a:r>
              <a:rPr lang="en-US" sz="2400" b="1">
                <a:latin typeface="나눔고딕"/>
                <a:ea typeface="나눔고딕"/>
              </a:rPr>
              <a:t>Database</a:t>
            </a:r>
            <a:r>
              <a:rPr lang="ko-KR" sz="2400" b="1">
                <a:latin typeface="나눔고딕"/>
                <a:ea typeface="나눔고딕"/>
              </a:rPr>
              <a:t>와 </a:t>
            </a:r>
            <a:r>
              <a:rPr lang="en-US" sz="2400" b="1">
                <a:latin typeface="나눔고딕"/>
                <a:ea typeface="나눔고딕"/>
              </a:rPr>
              <a:t>LLM</a:t>
            </a:r>
            <a:r>
              <a:rPr lang="ko-KR" sz="2400" b="1">
                <a:latin typeface="나눔고딕"/>
                <a:ea typeface="나눔고딕"/>
              </a:rPr>
              <a:t>을 연결</a:t>
            </a:r>
            <a:r>
              <a:rPr lang="en-US" sz="2400" b="1">
                <a:latin typeface="나눔고딕"/>
                <a:ea typeface="나눔고딕"/>
              </a:rPr>
              <a:t>, </a:t>
            </a:r>
            <a:r>
              <a:rPr lang="ko-KR" sz="2400" b="1">
                <a:latin typeface="나눔고딕"/>
                <a:ea typeface="나눔고딕"/>
              </a:rPr>
              <a:t>논문의 필요한 부분만 불러오는 </a:t>
            </a:r>
            <a:r>
              <a:rPr lang="en-US" sz="2400" b="1">
                <a:latin typeface="나눔고딕"/>
                <a:ea typeface="나눔고딕"/>
              </a:rPr>
              <a:t>Tool </a:t>
            </a:r>
            <a:r>
              <a:rPr lang="ko-KR" sz="2400" b="1">
                <a:latin typeface="나눔고딕"/>
                <a:ea typeface="나눔고딕"/>
              </a:rPr>
              <a:t>구현</a:t>
            </a:r>
            <a:endParaRPr lang="en-US" sz="24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  <a:buFont typeface="Wingdings"/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latin typeface="나눔고딕"/>
                <a:ea typeface="나눔고딕"/>
              </a:rPr>
              <a:t>1. </a:t>
            </a:r>
            <a:r>
              <a:rPr lang="ko-KR" altLang="en-US" sz="2000">
                <a:latin typeface="나눔고딕"/>
                <a:ea typeface="나눔고딕"/>
              </a:rPr>
              <a:t>논문의 </a:t>
            </a:r>
            <a:r>
              <a:rPr lang="en-US" altLang="ko-KR" sz="2000">
                <a:latin typeface="나눔고딕"/>
                <a:ea typeface="나눔고딕"/>
              </a:rPr>
              <a:t>Section Load </a:t>
            </a:r>
            <a:r>
              <a:rPr lang="ko-KR" altLang="en-US" sz="2000">
                <a:latin typeface="나눔고딕"/>
                <a:ea typeface="나눔고딕"/>
              </a:rPr>
              <a:t>를 위해 </a:t>
            </a:r>
            <a:r>
              <a:rPr lang="en-US" altLang="ko-KR" sz="2000">
                <a:solidFill>
                  <a:srgbClr val="C00000"/>
                </a:solidFill>
                <a:latin typeface="나눔고딕"/>
                <a:ea typeface="나눔고딕"/>
              </a:rPr>
              <a:t>Tool Call</a:t>
            </a:r>
            <a:endParaRPr lang="en-US">
              <a:solidFill>
                <a:srgbClr val="C00000"/>
              </a:solidFill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latin typeface="나눔고딕"/>
                <a:ea typeface="나눔고딕"/>
              </a:rPr>
              <a:t>2. Tool</a:t>
            </a:r>
            <a:r>
              <a:rPr lang="ko-KR" altLang="en-US" sz="2000">
                <a:latin typeface="나눔고딕"/>
                <a:ea typeface="나눔고딕"/>
              </a:rPr>
              <a:t>은</a:t>
            </a:r>
            <a:r>
              <a:rPr lang="ko-KR" altLang="en-US" sz="2000">
                <a:solidFill>
                  <a:srgbClr val="FF0000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>
                <a:solidFill>
                  <a:schemeClr val="tx2"/>
                </a:solidFill>
                <a:latin typeface="나눔고딕"/>
                <a:ea typeface="나눔고딕"/>
              </a:rPr>
              <a:t>Section List </a:t>
            </a:r>
            <a:r>
              <a:rPr lang="ko-KR" altLang="en-US" sz="2000">
                <a:solidFill>
                  <a:schemeClr val="tx2"/>
                </a:solidFill>
                <a:latin typeface="나눔고딕"/>
                <a:ea typeface="나눔고딕"/>
              </a:rPr>
              <a:t>와 </a:t>
            </a:r>
            <a:r>
              <a:rPr lang="en-US" altLang="ko-KR" sz="2000">
                <a:solidFill>
                  <a:schemeClr val="tx2"/>
                </a:solidFill>
                <a:latin typeface="나눔고딕"/>
                <a:ea typeface="나눔고딕"/>
              </a:rPr>
              <a:t>Instruction </a:t>
            </a:r>
            <a:r>
              <a:rPr lang="ko-KR" altLang="en-US" sz="2000">
                <a:latin typeface="나눔고딕"/>
                <a:ea typeface="나눔고딕"/>
              </a:rPr>
              <a:t>을 반환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latin typeface="나눔고딕"/>
                <a:ea typeface="나눔고딕"/>
              </a:rPr>
              <a:t>3. Section </a:t>
            </a:r>
            <a:r>
              <a:rPr lang="ko-KR" altLang="en-US" sz="2000">
                <a:latin typeface="나눔고딕"/>
                <a:ea typeface="나눔고딕"/>
              </a:rPr>
              <a:t>정보를 바탕으로 다시 </a:t>
            </a:r>
            <a:r>
              <a:rPr lang="en-US" altLang="ko-KR" sz="2000">
                <a:latin typeface="나눔고딕"/>
                <a:ea typeface="나눔고딕"/>
              </a:rPr>
              <a:t>Tool Call </a:t>
            </a:r>
            <a:r>
              <a:rPr lang="ko-KR" altLang="en-US" sz="2000">
                <a:latin typeface="나눔고딕"/>
                <a:ea typeface="나눔고딕"/>
              </a:rPr>
              <a:t>후 논문의 </a:t>
            </a:r>
            <a:r>
              <a:rPr lang="ko-KR" altLang="en-US" sz="2000">
                <a:solidFill>
                  <a:srgbClr val="C00000"/>
                </a:solidFill>
                <a:latin typeface="나눔고딕"/>
                <a:ea typeface="나눔고딕"/>
              </a:rPr>
              <a:t>특정 </a:t>
            </a:r>
            <a:r>
              <a:rPr lang="en-US" altLang="ko-KR" sz="2000">
                <a:solidFill>
                  <a:srgbClr val="C00000"/>
                </a:solidFill>
                <a:latin typeface="나눔고딕"/>
                <a:ea typeface="나눔고딕"/>
              </a:rPr>
              <a:t>Section 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2704B-2A79-7C10-D24C-A581CCA6F80B}"/>
              </a:ext>
            </a:extLst>
          </p:cNvPr>
          <p:cNvSpPr txBox="1"/>
          <p:nvPr/>
        </p:nvSpPr>
        <p:spPr>
          <a:xfrm>
            <a:off x="1411719" y="1166659"/>
            <a:ext cx="912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1. Load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D0BE7-58EE-30A2-297A-A43E68DDD3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6562" y="4569519"/>
            <a:ext cx="7632590" cy="34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371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18CD70-4B83-8013-C5BF-217604CA52C6}"/>
              </a:ext>
            </a:extLst>
          </p:cNvPr>
          <p:cNvSpPr txBox="1"/>
          <p:nvPr/>
        </p:nvSpPr>
        <p:spPr>
          <a:xfrm>
            <a:off x="1411719" y="1166659"/>
            <a:ext cx="967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2. Recommend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A30040-285A-7CFE-9A50-1D43B95009FD}"/>
              </a:ext>
            </a:extLst>
          </p:cNvPr>
          <p:cNvSpPr/>
          <p:nvPr/>
        </p:nvSpPr>
        <p:spPr>
          <a:xfrm>
            <a:off x="1992429" y="2581824"/>
            <a:ext cx="13937381" cy="8399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User Query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: 'Facilitating Large Language Models to Master 16000+ Real-world APIs’ </a:t>
            </a:r>
          </a:p>
          <a:p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		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논문 읽어봤는데 좋은 것 같아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다음에 읽을 비슷한 논문 추천해줘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966F3A-3592-8AD1-4D5E-C6883D591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1956" y="3946498"/>
            <a:ext cx="13010513" cy="4619278"/>
          </a:xfrm>
          <a:prstGeom prst="rect">
            <a:avLst/>
          </a:prstGeom>
        </p:spPr>
      </p:pic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D2DDF13C-53ED-9C21-1E95-56840F370C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3058" y="3079094"/>
            <a:ext cx="583299" cy="5832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1AB5E7-FA7C-1F2A-B78A-57A95BE5B9B0}"/>
              </a:ext>
            </a:extLst>
          </p:cNvPr>
          <p:cNvSpPr/>
          <p:nvPr/>
        </p:nvSpPr>
        <p:spPr>
          <a:xfrm>
            <a:off x="2613993" y="3874053"/>
            <a:ext cx="13057727" cy="45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945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CONTENTS</a:t>
            </a:r>
            <a:endParaRPr lang="ko-KR" altLang="en-US" sz="48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</a:t>
            </a:r>
            <a:endParaRPr lang="ko-KR" altLang="en-US" sz="9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01</a:t>
            </a:r>
            <a:endParaRPr lang="ko-KR" altLang="en-US" sz="9600" b="1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03</a:t>
            </a:r>
            <a:endParaRPr lang="ko-KR" altLang="en-US" sz="9600" b="1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04</a:t>
            </a:r>
            <a:endParaRPr lang="ko-KR" altLang="en-US" sz="9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3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714007"/>
            <a:ext cx="337289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err="1">
                <a:latin typeface="나눔고딕"/>
                <a:ea typeface="나눔고딕"/>
              </a:rPr>
              <a:t>Motivation</a:t>
            </a:r>
            <a:endParaRPr lang="ko-KR" altLang="en-US" sz="2400" b="1" err="1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 LLM Agent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 Limitation</a:t>
            </a:r>
            <a:endParaRPr lang="ko-KR" altLang="en-US" sz="2400" b="1">
              <a:latin typeface="나눔고딕"/>
              <a:ea typeface="나눔고딕"/>
            </a:endParaRP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Approach</a:t>
            </a:r>
            <a:endParaRPr lang="ko-KR" altLang="en-US" sz="3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410125" y="7780695"/>
            <a:ext cx="4017957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Control LLM In Tool</a:t>
            </a:r>
            <a:endParaRPr lang="ko-KR"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 Load Paper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 Recommend Paper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 Code Retriever</a:t>
            </a:r>
            <a:endParaRPr lang="ko-KR" altLang="en-US" sz="2400" b="1">
              <a:latin typeface="나눔고딕"/>
              <a:ea typeface="나눔고딕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3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7784612"/>
            <a:ext cx="337289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Examples</a:t>
            </a:r>
            <a:endParaRPr lang="ko-KR"/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 Win Rate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 Slack App</a:t>
            </a:r>
            <a:endParaRPr lang="ko-KR" altLang="en-US" sz="2400" b="1">
              <a:latin typeface="나눔고딕"/>
              <a:ea typeface="나눔고딕"/>
            </a:endParaRP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43226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Conclusion</a:t>
            </a:r>
            <a:endParaRPr lang="ko-KR" altLang="en-US" sz="3600" b="1">
              <a:solidFill>
                <a:srgbClr val="90002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512FBD-627E-5A56-0394-486E47AFB901}"/>
              </a:ext>
            </a:extLst>
          </p:cNvPr>
          <p:cNvSpPr txBox="1"/>
          <p:nvPr/>
        </p:nvSpPr>
        <p:spPr>
          <a:xfrm>
            <a:off x="14219117" y="7840758"/>
            <a:ext cx="337289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>
                <a:latin typeface="나눔고딕"/>
                <a:ea typeface="나눔고딕"/>
                <a:cs typeface="Calibri"/>
              </a:rPr>
              <a:t>Limitation</a:t>
            </a:r>
            <a:endParaRPr lang="ko-KR" altLang="en-US"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400" b="1">
                <a:latin typeface="나눔고딕"/>
                <a:ea typeface="나눔고딕"/>
              </a:rPr>
              <a:t> Contribution</a:t>
            </a:r>
            <a:endParaRPr lang="ko-KR" altLang="en-US" sz="2400" b="1">
              <a:latin typeface="나눔고딕"/>
              <a:ea typeface="나눔고딕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967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2. Recommend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3621722" cy="60076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en-US" altLang="ko-KR" sz="2800" b="1">
                <a:latin typeface="나눔고딕"/>
                <a:ea typeface="나눔고딕"/>
              </a:rPr>
              <a:t>Tool 2. Recommend Paper</a:t>
            </a:r>
            <a:endParaRPr lang="ko-KR" altLang="en-US">
              <a:latin typeface="나눔고딕"/>
              <a:ea typeface="나눔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기존 방식</a:t>
            </a:r>
            <a:endParaRPr lang="en-US" altLang="ko-KR" sz="2400" b="1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관심 논문 </a:t>
            </a:r>
            <a:r>
              <a:rPr lang="en-US" altLang="ko-KR" sz="2400">
                <a:latin typeface="나눔고딕"/>
                <a:ea typeface="나눔고딕"/>
              </a:rPr>
              <a:t>Reference, Citation </a:t>
            </a:r>
            <a:r>
              <a:rPr lang="ko-KR" altLang="en-US" sz="2400">
                <a:latin typeface="나눔고딕"/>
                <a:ea typeface="나눔고딕"/>
              </a:rPr>
              <a:t>논문을 찾기 위해 </a:t>
            </a:r>
            <a:r>
              <a:rPr lang="en-US" altLang="ko-KR" sz="2400" b="1">
                <a:latin typeface="나눔고딕"/>
                <a:ea typeface="나눔고딕"/>
              </a:rPr>
              <a:t>Semantic Scholar / Connected Paper </a:t>
            </a:r>
            <a:r>
              <a:rPr lang="ko-KR" altLang="en-US" sz="2400" b="1">
                <a:latin typeface="나눔고딕"/>
                <a:ea typeface="나눔고딕"/>
              </a:rPr>
              <a:t>이용</a:t>
            </a:r>
            <a:endParaRPr lang="en-US" altLang="ko-KR" sz="2400" b="1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문제점</a:t>
            </a:r>
            <a:endParaRPr lang="en-US" altLang="ko-KR" sz="2400" b="1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최신 논문일수록 </a:t>
            </a:r>
            <a:r>
              <a:rPr lang="en-US" altLang="ko-KR" sz="2400">
                <a:latin typeface="나눔고딕"/>
                <a:ea typeface="나눔고딕"/>
              </a:rPr>
              <a:t>Semantic Scholar</a:t>
            </a:r>
            <a:r>
              <a:rPr lang="ko-KR" altLang="en-US" sz="2400">
                <a:latin typeface="나눔고딕"/>
                <a:ea typeface="나눔고딕"/>
              </a:rPr>
              <a:t>의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>
                <a:solidFill>
                  <a:srgbClr val="FF0000"/>
                </a:solidFill>
                <a:latin typeface="나눔고딕"/>
                <a:ea typeface="나눔고딕"/>
              </a:rPr>
              <a:t>Sorting Algorithm</a:t>
            </a:r>
            <a:r>
              <a:rPr lang="ko-KR" altLang="en-US" sz="2400">
                <a:solidFill>
                  <a:srgbClr val="FF0000"/>
                </a:solidFill>
                <a:latin typeface="나눔고딕"/>
                <a:ea typeface="나눔고딕"/>
              </a:rPr>
              <a:t> 이 정확하지 않음</a:t>
            </a:r>
            <a:endParaRPr lang="en-US" altLang="ko-KR" sz="2400">
              <a:solidFill>
                <a:srgbClr val="FF0000"/>
              </a:solidFill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altLang="ko-KR" sz="2400">
                <a:latin typeface="나눔고딕"/>
                <a:ea typeface="나눔고딕"/>
              </a:rPr>
              <a:t>Abstract</a:t>
            </a:r>
            <a:r>
              <a:rPr lang="ko-KR" altLang="en-US" sz="2400">
                <a:latin typeface="나눔고딕"/>
                <a:ea typeface="나눔고딕"/>
              </a:rPr>
              <a:t>를 </a:t>
            </a:r>
            <a:r>
              <a:rPr lang="ko-KR" altLang="en-US" sz="2400">
                <a:solidFill>
                  <a:srgbClr val="FF0000"/>
                </a:solidFill>
                <a:latin typeface="나눔고딕"/>
                <a:ea typeface="나눔고딕"/>
              </a:rPr>
              <a:t>일일이 읽어보아야 함</a:t>
            </a:r>
            <a:endParaRPr lang="en-US" altLang="ko-KR" sz="2400">
              <a:solidFill>
                <a:srgbClr val="FF0000"/>
              </a:solidFill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/>
                <a:ea typeface="나눔고딕"/>
              </a:rPr>
              <a:t>궁금한 논문을 읽어보려고 하면 </a:t>
            </a:r>
            <a:r>
              <a:rPr lang="ko-KR" altLang="en-US" sz="2400">
                <a:solidFill>
                  <a:srgbClr val="FF0000"/>
                </a:solidFill>
                <a:latin typeface="나눔고딕"/>
                <a:ea typeface="나눔고딕"/>
              </a:rPr>
              <a:t>다시 검색</a:t>
            </a:r>
            <a:r>
              <a:rPr lang="ko-KR" altLang="en-US" sz="2400">
                <a:latin typeface="나눔고딕"/>
                <a:ea typeface="나눔고딕"/>
              </a:rPr>
              <a:t>해서 찾아야 함</a:t>
            </a:r>
            <a:endParaRPr lang="en-US" altLang="ko-KR" sz="2400">
              <a:latin typeface="나눔고딕"/>
              <a:ea typeface="나눔고딕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7085" y="3111642"/>
            <a:ext cx="579739" cy="6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553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3621722" cy="701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Tool 2. Recommend Paper</a:t>
            </a: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Semantic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Scholar API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이용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+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자체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Sorting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알고리즘 추가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target paper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와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citation paper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abstract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간의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cosine similarity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 계산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유사도가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threshold 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이상인 논문들을 추천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상위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K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개 필터링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Publication Date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 기준으로 날짜순 정렬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7580" y="3021107"/>
            <a:ext cx="692907" cy="690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18CD70-4B83-8013-C5BF-217604CA52C6}"/>
              </a:ext>
            </a:extLst>
          </p:cNvPr>
          <p:cNvSpPr txBox="1"/>
          <p:nvPr/>
        </p:nvSpPr>
        <p:spPr>
          <a:xfrm>
            <a:off x="1411719" y="1166659"/>
            <a:ext cx="967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2. Recommend Paper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E2F3F-9F18-C023-C9E0-4328B10C32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6827" y="3840443"/>
            <a:ext cx="6512059" cy="33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96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3126" y="3005489"/>
            <a:ext cx="692907" cy="690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84E3D-60CA-0955-7A87-95F5BCDB6B4B}"/>
              </a:ext>
            </a:extLst>
          </p:cNvPr>
          <p:cNvSpPr txBox="1"/>
          <p:nvPr/>
        </p:nvSpPr>
        <p:spPr>
          <a:xfrm>
            <a:off x="1411718" y="1166659"/>
            <a:ext cx="1016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3. Code Matching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56B228-3BA2-3AAA-B18D-F9BA82EA0322}"/>
              </a:ext>
            </a:extLst>
          </p:cNvPr>
          <p:cNvSpPr/>
          <p:nvPr/>
        </p:nvSpPr>
        <p:spPr>
          <a:xfrm>
            <a:off x="2294657" y="2608614"/>
            <a:ext cx="13861181" cy="1954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 sz="2400" b="1">
                <a:solidFill>
                  <a:srgbClr val="0070C0"/>
                </a:solidFill>
                <a:latin typeface="나눔고딕"/>
                <a:ea typeface="나눔고딕"/>
              </a:rPr>
              <a:t> User Query </a:t>
            </a:r>
            <a:r>
              <a:rPr lang="en-US" altLang="ko-KR" sz="2400" b="1">
                <a:latin typeface="나눔고딕"/>
                <a:ea typeface="나눔고딕"/>
              </a:rPr>
              <a:t>: </a:t>
            </a:r>
            <a:r>
              <a:rPr lang="en-US" altLang="ko-KR" sz="2400" b="1">
                <a:latin typeface="나눔고딕"/>
                <a:ea typeface="나눔고딕"/>
                <a:cs typeface="+mn-lt"/>
              </a:rPr>
              <a:t>'</a:t>
            </a:r>
            <a:r>
              <a:rPr lang="en-US" altLang="ko-KR" sz="2400" b="1" err="1">
                <a:latin typeface="나눔고딕"/>
                <a:ea typeface="나눔고딕"/>
                <a:cs typeface="+mn-lt"/>
              </a:rPr>
              <a:t>QLoRA'논문에서</a:t>
            </a:r>
            <a:r>
              <a:rPr lang="en-US" altLang="ko-KR" sz="2400" b="1">
                <a:latin typeface="나눔고딕"/>
                <a:ea typeface="나눔고딕"/>
                <a:cs typeface="+mn-lt"/>
              </a:rPr>
              <a:t> </a:t>
            </a:r>
            <a:r>
              <a:rPr lang="en-US" sz="1600" b="1">
                <a:latin typeface="나눔고딕"/>
                <a:ea typeface="나눔고딕"/>
                <a:cs typeface="+mn-lt"/>
              </a:rPr>
              <a:t>'To summarize, QLORA has one storage data type (usually 4-bit </a:t>
            </a:r>
            <a:r>
              <a:rPr lang="en-US" sz="1600" b="1" err="1">
                <a:latin typeface="나눔고딕"/>
                <a:ea typeface="나눔고딕"/>
                <a:cs typeface="+mn-lt"/>
              </a:rPr>
              <a:t>NormalFloat</a:t>
            </a:r>
            <a:r>
              <a:rPr lang="en-US" sz="1600" b="1">
                <a:latin typeface="나눔고딕"/>
                <a:ea typeface="나눔고딕"/>
                <a:cs typeface="+mn-lt"/>
              </a:rPr>
              <a:t>)and a computation data type (16-bit </a:t>
            </a:r>
            <a:r>
              <a:rPr lang="en-US" sz="1600" b="1" err="1">
                <a:latin typeface="나눔고딕"/>
                <a:ea typeface="나눔고딕"/>
                <a:cs typeface="+mn-lt"/>
              </a:rPr>
              <a:t>BrainFloat</a:t>
            </a:r>
            <a:r>
              <a:rPr lang="en-US" sz="1600" b="1">
                <a:latin typeface="나눔고딕"/>
                <a:ea typeface="나눔고딕"/>
                <a:cs typeface="+mn-lt"/>
              </a:rPr>
              <a:t>).We dequantize the storage data type to the computation data type to perform the forward and backward pass, but we only compute weight gradients for the </a:t>
            </a:r>
            <a:r>
              <a:rPr lang="en-US" sz="1600" b="1" err="1">
                <a:latin typeface="나눔고딕"/>
                <a:ea typeface="나눔고딕"/>
                <a:cs typeface="+mn-lt"/>
              </a:rPr>
              <a:t>LoRA</a:t>
            </a:r>
            <a:r>
              <a:rPr lang="en-US" sz="1600" b="1">
                <a:latin typeface="나눔고딕"/>
                <a:ea typeface="나눔고딕"/>
                <a:cs typeface="+mn-lt"/>
              </a:rPr>
              <a:t> parameters which use 16-bit </a:t>
            </a:r>
            <a:r>
              <a:rPr lang="en-US" sz="1600" b="1" err="1">
                <a:latin typeface="나눔고딕"/>
                <a:ea typeface="나눔고딕"/>
                <a:cs typeface="+mn-lt"/>
              </a:rPr>
              <a:t>BrainFloat</a:t>
            </a:r>
            <a:r>
              <a:rPr lang="en-US" sz="1600" b="1">
                <a:latin typeface="나눔고딕"/>
                <a:ea typeface="나눔고딕"/>
                <a:cs typeface="+mn-lt"/>
              </a:rPr>
              <a:t>.' </a:t>
            </a:r>
            <a:endParaRPr lang="ko-KR">
              <a:latin typeface="Calibri"/>
              <a:ea typeface="나눔고딕"/>
              <a:cs typeface="+mn-lt"/>
            </a:endParaRPr>
          </a:p>
          <a:p>
            <a:r>
              <a:rPr lang="ko-KR" altLang="en-US" sz="2400" b="1">
                <a:latin typeface="나눔고딕"/>
                <a:ea typeface="나눔고딕"/>
                <a:cs typeface="+mn-lt"/>
              </a:rPr>
              <a:t>이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부분이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실제로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어떻게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코드로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구현되었는지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한글로</a:t>
            </a:r>
            <a:r>
              <a:rPr lang="en-US" sz="2400" b="1">
                <a:latin typeface="나눔고딕"/>
                <a:ea typeface="나눔고딕"/>
                <a:cs typeface="+mn-lt"/>
              </a:rPr>
              <a:t> </a:t>
            </a:r>
            <a:r>
              <a:rPr lang="ko-KR" altLang="en-US" sz="2400" b="1">
                <a:latin typeface="나눔고딕"/>
                <a:ea typeface="나눔고딕"/>
                <a:cs typeface="+mn-lt"/>
              </a:rPr>
              <a:t>설명해줘</a:t>
            </a:r>
            <a:r>
              <a:rPr lang="ko-KR" altLang="en-US" sz="2400" b="1">
                <a:latin typeface="나눔고딕"/>
                <a:ea typeface="나눔고딕"/>
              </a:rPr>
              <a:t>.</a:t>
            </a:r>
            <a:endParaRPr lang="ko-KR">
              <a:cs typeface="Calibri"/>
            </a:endParaRPr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F59DE9B4-CFDD-8CE2-0FE3-65BEFAE60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03007" y="2419269"/>
            <a:ext cx="583299" cy="5832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7D5128-AA1A-BAFC-2831-920DF5AB49E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9904"/>
          <a:stretch/>
        </p:blipFill>
        <p:spPr>
          <a:xfrm>
            <a:off x="3263291" y="4808088"/>
            <a:ext cx="11201401" cy="10774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AD6AD4-687F-9759-FFA0-1EBF3AA114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4287" y="7368500"/>
            <a:ext cx="13657140" cy="16094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A01AEC-540E-B92D-4292-333DCE0E20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63648" y="5946868"/>
            <a:ext cx="10706081" cy="8684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364501-44DC-99A3-D46B-7A39CC46944A}"/>
              </a:ext>
            </a:extLst>
          </p:cNvPr>
          <p:cNvSpPr/>
          <p:nvPr/>
        </p:nvSpPr>
        <p:spPr>
          <a:xfrm>
            <a:off x="2998695" y="7444849"/>
            <a:ext cx="12371294" cy="338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799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016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3. Code Analysis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2801600" cy="637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Tool 3. Code Analysis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기존 방식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코드가 궁금한 논문이 있으면 </a:t>
            </a:r>
            <a:r>
              <a:rPr lang="en-US" altLang="ko-KR" sz="2400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에서 코드를 하나하나 보거나</a:t>
            </a:r>
            <a:r>
              <a:rPr lang="en-US" altLang="ko-KR" sz="2400">
                <a:latin typeface="나눔고딕" pitchFamily="2" charset="-127"/>
                <a:ea typeface="나눔고딕" pitchFamily="2" charset="-127"/>
              </a:rPr>
              <a:t>, GPT</a:t>
            </a: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에 직접 입력</a:t>
            </a:r>
            <a:endParaRPr lang="en-US" altLang="ko-KR" sz="2400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논문의 주요 부분이 코드상에서 어떻게 구현되었는지 찾아 나가야 함</a:t>
            </a:r>
            <a:endParaRPr lang="en-US" altLang="ko-KR" sz="2400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문제점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매번 코드를 </a:t>
            </a:r>
            <a:r>
              <a:rPr lang="en-US" altLang="ko-KR" sz="2400">
                <a:latin typeface="나눔고딕" pitchFamily="2" charset="-127"/>
                <a:ea typeface="나눔고딕" pitchFamily="2" charset="-127"/>
              </a:rPr>
              <a:t>GPT</a:t>
            </a: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에 넣는 과정은 반복적인 과정</a:t>
            </a:r>
            <a:endParaRPr lang="en-US" altLang="ko-KR" sz="2400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시간이 오래 걸림</a:t>
            </a:r>
            <a:endParaRPr lang="en-US" altLang="ko-KR" sz="2400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3126" y="3005489"/>
            <a:ext cx="692907" cy="6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17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2801600" cy="701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Tool 3. Code Analysis</a:t>
            </a: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논문이 구현된 </a:t>
            </a:r>
            <a:r>
              <a:rPr lang="en-US" altLang="ko-KR" sz="2800" b="1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코드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 +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자체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Matching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알고리즘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Pdf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에서 </a:t>
            </a:r>
            <a:r>
              <a:rPr lang="en-US" altLang="ko-KR" sz="2000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 link 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추출 후 각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function 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단위로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split(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입력 가능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유저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Query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에 대해서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LLM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temporal searching code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 생성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생성한 코드와 </a:t>
            </a:r>
            <a:r>
              <a:rPr lang="en-US" altLang="ko-KR" sz="2000" err="1">
                <a:latin typeface="나눔고딕" pitchFamily="2" charset="-127"/>
                <a:ea typeface="나눔고딕" pitchFamily="2" charset="-127"/>
              </a:rPr>
              <a:t>github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 코드 사이의 </a:t>
            </a:r>
            <a:r>
              <a:rPr lang="en-US" altLang="ko-KR" sz="2000">
                <a:latin typeface="나눔고딕" pitchFamily="2" charset="-127"/>
                <a:ea typeface="나눔고딕" pitchFamily="2" charset="-127"/>
              </a:rPr>
              <a:t>cosine similarity </a:t>
            </a:r>
            <a:r>
              <a:rPr lang="ko-KR" altLang="en-US" sz="2000">
                <a:latin typeface="나눔고딕" pitchFamily="2" charset="-127"/>
                <a:ea typeface="나눔고딕" pitchFamily="2" charset="-127"/>
              </a:rPr>
              <a:t>비교 후 반환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3012ABC1-8BC9-6814-89A4-59156F111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3126" y="3005489"/>
            <a:ext cx="692907" cy="690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84E3D-60CA-0955-7A87-95F5BCDB6B4B}"/>
              </a:ext>
            </a:extLst>
          </p:cNvPr>
          <p:cNvSpPr txBox="1"/>
          <p:nvPr/>
        </p:nvSpPr>
        <p:spPr>
          <a:xfrm>
            <a:off x="1411718" y="1166659"/>
            <a:ext cx="10167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Tool 3. Code Analysis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B24F62-C659-C58F-D6A1-FD799B6D74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1264" y="3825776"/>
            <a:ext cx="6183185" cy="31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0450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60" name="TextBox 959">
            <a:extLst>
              <a:ext uri="{FF2B5EF4-FFF2-40B4-BE49-F238E27FC236}">
                <a16:creationId xmlns:a16="http://schemas.microsoft.com/office/drawing/2014/main" id="{483BF064-AA0B-C7FB-37BD-D251D9C9B321}"/>
              </a:ext>
            </a:extLst>
          </p:cNvPr>
          <p:cNvSpPr txBox="1"/>
          <p:nvPr/>
        </p:nvSpPr>
        <p:spPr>
          <a:xfrm>
            <a:off x="2375465" y="2838950"/>
            <a:ext cx="12801600" cy="598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>
                <a:latin typeface="나눔고딕" pitchFamily="2" charset="-127"/>
                <a:ea typeface="나눔고딕" pitchFamily="2" charset="-127"/>
              </a:rPr>
              <a:t>Memory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도입 배경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유저는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LLM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이 대화를 기억할 것이라고 가정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LLM Agent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가 같은 논문을 매번 다운로드 받는 과정 필요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이전 대화를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LLM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에 같이 입력으로 넣어 주어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LLM Memory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 추가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서버 단에서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DB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구축하여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caching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A2128-CBDE-41BA-A3C3-CACEF0DA0A87}"/>
              </a:ext>
            </a:extLst>
          </p:cNvPr>
          <p:cNvSpPr txBox="1"/>
          <p:nvPr/>
        </p:nvSpPr>
        <p:spPr>
          <a:xfrm>
            <a:off x="1411718" y="1166659"/>
            <a:ext cx="10167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Memory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9600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0EF185-D22C-BFF5-EB35-19DEF6FB10CD}"/>
              </a:ext>
            </a:extLst>
          </p:cNvPr>
          <p:cNvSpPr/>
          <p:nvPr/>
        </p:nvSpPr>
        <p:spPr>
          <a:xfrm>
            <a:off x="2067588" y="3689359"/>
            <a:ext cx="13937381" cy="7176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User Query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논문 실험부분 요약 해줘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4D29998B-AE33-C58F-9DE9-FB40566F5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86517" y="4061827"/>
            <a:ext cx="583299" cy="5832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124906-67A3-ECBD-19D3-F66BD61F173E}"/>
              </a:ext>
            </a:extLst>
          </p:cNvPr>
          <p:cNvSpPr/>
          <p:nvPr/>
        </p:nvSpPr>
        <p:spPr>
          <a:xfrm>
            <a:off x="7097241" y="6077472"/>
            <a:ext cx="3093158" cy="1271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LLM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Agent</a:t>
            </a:r>
          </a:p>
          <a:p>
            <a:pPr algn="ctr"/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Without memory</a:t>
            </a:r>
            <a:endParaRPr lang="ko-KR" altLang="en-US" sz="2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래픽 10" descr="뇌 단색으로 채워진">
            <a:extLst>
              <a:ext uri="{FF2B5EF4-FFF2-40B4-BE49-F238E27FC236}">
                <a16:creationId xmlns:a16="http://schemas.microsoft.com/office/drawing/2014/main" id="{C18E0BCE-7415-7D94-EBEB-210E593F66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88944" y="6883711"/>
            <a:ext cx="932520" cy="932520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882A188A-1461-E2B2-CD6D-CB529C468BD2}"/>
              </a:ext>
            </a:extLst>
          </p:cNvPr>
          <p:cNvSpPr/>
          <p:nvPr/>
        </p:nvSpPr>
        <p:spPr>
          <a:xfrm>
            <a:off x="10600536" y="5258949"/>
            <a:ext cx="1050242" cy="1099341"/>
          </a:xfrm>
          <a:prstGeom prst="wedgeEllipseCallout">
            <a:avLst>
              <a:gd name="adj1" fmla="val -67642"/>
              <a:gd name="adj2" fmla="val 4486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rgbClr val="FF0000"/>
                </a:solidFill>
              </a:rPr>
              <a:t>?</a:t>
            </a:r>
            <a:endParaRPr lang="ko-KR" altLang="en-US" sz="4400">
              <a:solidFill>
                <a:srgbClr val="FF0000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CCC28EE-B0A5-0D40-B6AA-35D0ACDA7C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6517" y="2624247"/>
            <a:ext cx="14322881" cy="9671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A45BF77-7215-D84D-E27F-0CAD86BF67D6}"/>
              </a:ext>
            </a:extLst>
          </p:cNvPr>
          <p:cNvSpPr txBox="1"/>
          <p:nvPr/>
        </p:nvSpPr>
        <p:spPr>
          <a:xfrm>
            <a:off x="1411718" y="1166659"/>
            <a:ext cx="10167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Memory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2584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0EF185-D22C-BFF5-EB35-19DEF6FB10CD}"/>
              </a:ext>
            </a:extLst>
          </p:cNvPr>
          <p:cNvSpPr/>
          <p:nvPr/>
        </p:nvSpPr>
        <p:spPr>
          <a:xfrm>
            <a:off x="1992429" y="2581824"/>
            <a:ext cx="13937381" cy="7176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rPr>
              <a:t>User Query </a:t>
            </a:r>
            <a:r>
              <a:rPr lang="en-US" altLang="ko-KR" sz="2400" b="1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2400" b="1">
                <a:latin typeface="나눔고딕" pitchFamily="2" charset="-127"/>
                <a:ea typeface="나눔고딕" pitchFamily="2" charset="-127"/>
              </a:rPr>
              <a:t>논문 실험부분 요약 해줘</a:t>
            </a:r>
            <a:endParaRPr lang="en-US" altLang="ko-KR" sz="24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4D29998B-AE33-C58F-9DE9-FB40566F5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11358" y="2954292"/>
            <a:ext cx="583299" cy="5832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124906-67A3-ECBD-19D3-F66BD61F173E}"/>
              </a:ext>
            </a:extLst>
          </p:cNvPr>
          <p:cNvSpPr/>
          <p:nvPr/>
        </p:nvSpPr>
        <p:spPr>
          <a:xfrm>
            <a:off x="4582738" y="3904640"/>
            <a:ext cx="2664731" cy="1010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LLM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Agent</a:t>
            </a:r>
            <a:endParaRPr lang="ko-KR" altLang="en-US" sz="2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래픽 10" descr="뇌 단색으로 채워진">
            <a:extLst>
              <a:ext uri="{FF2B5EF4-FFF2-40B4-BE49-F238E27FC236}">
                <a16:creationId xmlns:a16="http://schemas.microsoft.com/office/drawing/2014/main" id="{C18E0BCE-7415-7D94-EBEB-210E593F66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72601" y="4538499"/>
            <a:ext cx="740664" cy="740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FA271D-20AF-9C08-7F7E-89AE8640A4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0943" y="5779393"/>
            <a:ext cx="12860011" cy="3709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D8A70-F668-5CAE-E2DC-B0BF127E53EE}"/>
              </a:ext>
            </a:extLst>
          </p:cNvPr>
          <p:cNvSpPr/>
          <p:nvPr/>
        </p:nvSpPr>
        <p:spPr>
          <a:xfrm>
            <a:off x="9087018" y="3898646"/>
            <a:ext cx="2664731" cy="1010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Chat history</a:t>
            </a:r>
            <a:endParaRPr lang="ko-KR" altLang="en-US" sz="2800" b="1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FC3BF1-7018-D2F5-6205-2060C587CC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7918" y="4706568"/>
            <a:ext cx="8007061" cy="540648"/>
          </a:xfrm>
          <a:prstGeom prst="rect">
            <a:avLst/>
          </a:prstGeom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F1B83486-F359-3B87-57D1-8B7B850DC048}"/>
              </a:ext>
            </a:extLst>
          </p:cNvPr>
          <p:cNvSpPr/>
          <p:nvPr/>
        </p:nvSpPr>
        <p:spPr>
          <a:xfrm>
            <a:off x="7484522" y="4345517"/>
            <a:ext cx="1277396" cy="7347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866321D5-F846-F209-3445-072E1595BFF0}"/>
              </a:ext>
            </a:extLst>
          </p:cNvPr>
          <p:cNvSpPr/>
          <p:nvPr/>
        </p:nvSpPr>
        <p:spPr>
          <a:xfrm rot="16200000">
            <a:off x="5608956" y="5221727"/>
            <a:ext cx="540648" cy="253180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E003A66-4180-A6CE-C179-B80018265E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59557" y="6454996"/>
            <a:ext cx="4803896" cy="28408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8F885DC-2F11-81F5-29E6-BEB85F0EB29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3078" t="14477"/>
          <a:stretch/>
        </p:blipFill>
        <p:spPr>
          <a:xfrm>
            <a:off x="8162244" y="6442237"/>
            <a:ext cx="7179010" cy="4181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CA59BD-DC5A-1255-505C-1C56672DC3E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47476" b="3694"/>
          <a:stretch/>
        </p:blipFill>
        <p:spPr>
          <a:xfrm>
            <a:off x="8162244" y="6955492"/>
            <a:ext cx="8068892" cy="521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A168B6-898B-496D-DA99-E835CFB8592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51"/>
          <a:stretch/>
        </p:blipFill>
        <p:spPr>
          <a:xfrm>
            <a:off x="8185623" y="7614722"/>
            <a:ext cx="7442820" cy="19523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29F51E-21C3-3058-CD2E-8ED88C25A370}"/>
              </a:ext>
            </a:extLst>
          </p:cNvPr>
          <p:cNvSpPr txBox="1"/>
          <p:nvPr/>
        </p:nvSpPr>
        <p:spPr>
          <a:xfrm>
            <a:off x="1411718" y="1166659"/>
            <a:ext cx="10167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02.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Approach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- Memory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8D97E8-49D6-6F93-9030-102685944202}"/>
              </a:ext>
            </a:extLst>
          </p:cNvPr>
          <p:cNvSpPr/>
          <p:nvPr/>
        </p:nvSpPr>
        <p:spPr>
          <a:xfrm>
            <a:off x="6611656" y="5678885"/>
            <a:ext cx="6799544" cy="457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970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9E2C84-58B1-86AB-5D7F-FD83873E1C06}"/>
              </a:ext>
            </a:extLst>
          </p:cNvPr>
          <p:cNvSpPr txBox="1"/>
          <p:nvPr/>
        </p:nvSpPr>
        <p:spPr>
          <a:xfrm>
            <a:off x="1829427" y="3388826"/>
            <a:ext cx="15294358" cy="7158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err="1">
                <a:latin typeface="나눔고딕"/>
                <a:ea typeface="나눔고딕"/>
              </a:rPr>
              <a:t>논문과</a:t>
            </a:r>
            <a:r>
              <a:rPr lang="en-US" altLang="ko-KR" sz="2400" b="1">
                <a:latin typeface="나눔고딕"/>
                <a:ea typeface="나눔고딕"/>
              </a:rPr>
              <a:t> </a:t>
            </a:r>
            <a:r>
              <a:rPr lang="en-US" altLang="ko-KR" sz="2400" b="1" err="1">
                <a:latin typeface="나눔고딕"/>
                <a:ea typeface="나눔고딕"/>
              </a:rPr>
              <a:t>연관성이</a:t>
            </a:r>
            <a:r>
              <a:rPr lang="en-US" altLang="ko-KR" sz="2400" b="1">
                <a:latin typeface="나눔고딕"/>
                <a:ea typeface="나눔고딕"/>
              </a:rPr>
              <a:t> </a:t>
            </a:r>
            <a:r>
              <a:rPr lang="en-US" altLang="ko-KR" sz="2400" b="1" err="1">
                <a:latin typeface="나눔고딕"/>
                <a:ea typeface="나눔고딕"/>
              </a:rPr>
              <a:t>높은</a:t>
            </a:r>
            <a:r>
              <a:rPr lang="en-US" altLang="ko-KR" sz="2400" b="1">
                <a:latin typeface="나눔고딕"/>
                <a:ea typeface="나눔고딕"/>
              </a:rPr>
              <a:t> </a:t>
            </a:r>
            <a:r>
              <a:rPr lang="en-US" altLang="ko-KR" sz="2400" b="1" err="1">
                <a:latin typeface="나눔고딕"/>
                <a:ea typeface="나눔고딕"/>
              </a:rPr>
              <a:t>유사한</a:t>
            </a:r>
            <a:r>
              <a:rPr lang="en-US" altLang="ko-KR" sz="2400" b="1">
                <a:latin typeface="나눔고딕"/>
                <a:ea typeface="나눔고딕"/>
              </a:rPr>
              <a:t> </a:t>
            </a:r>
            <a:r>
              <a:rPr lang="en-US" altLang="ko-KR" sz="2400" b="1" err="1">
                <a:latin typeface="나눔고딕"/>
                <a:ea typeface="나눔고딕"/>
              </a:rPr>
              <a:t>논문을</a:t>
            </a:r>
            <a:r>
              <a:rPr lang="en-US" altLang="ko-KR" sz="2400" b="1">
                <a:latin typeface="나눔고딕"/>
                <a:ea typeface="나눔고딕"/>
              </a:rPr>
              <a:t> </a:t>
            </a:r>
            <a:r>
              <a:rPr lang="en-US" altLang="ko-KR" sz="2400" b="1" err="1">
                <a:latin typeface="나눔고딕"/>
                <a:ea typeface="나눔고딕"/>
              </a:rPr>
              <a:t>발행일자</a:t>
            </a:r>
            <a:r>
              <a:rPr lang="en-US" altLang="ko-KR" sz="2400" b="1">
                <a:latin typeface="나눔고딕"/>
                <a:ea typeface="나눔고딕"/>
              </a:rPr>
              <a:t>, </a:t>
            </a:r>
            <a:r>
              <a:rPr lang="en-US" altLang="ko-KR" sz="2400" b="1" err="1">
                <a:latin typeface="나눔고딕"/>
                <a:ea typeface="나눔고딕"/>
              </a:rPr>
              <a:t>인용수</a:t>
            </a:r>
            <a:r>
              <a:rPr lang="en-US" altLang="ko-KR" sz="2400" b="1">
                <a:latin typeface="나눔고딕"/>
                <a:ea typeface="나눔고딕"/>
              </a:rPr>
              <a:t>, </a:t>
            </a:r>
            <a:r>
              <a:rPr lang="en-US" altLang="ko-KR" sz="2400" b="1" err="1">
                <a:latin typeface="나눔고딕"/>
                <a:ea typeface="나눔고딕"/>
              </a:rPr>
              <a:t>요약</a:t>
            </a:r>
            <a:r>
              <a:rPr lang="en-US" altLang="ko-KR" sz="2400" b="1">
                <a:latin typeface="나눔고딕"/>
                <a:ea typeface="나눔고딕"/>
              </a:rPr>
              <a:t> 등 </a:t>
            </a:r>
            <a:r>
              <a:rPr lang="en-US" altLang="ko-KR" sz="2400" b="1" err="1">
                <a:latin typeface="나눔고딕"/>
                <a:ea typeface="나눔고딕"/>
              </a:rPr>
              <a:t>정보와</a:t>
            </a:r>
            <a:r>
              <a:rPr lang="en-US" altLang="ko-KR" sz="2400" b="1">
                <a:latin typeface="나눔고딕"/>
                <a:ea typeface="나눔고딕"/>
              </a:rPr>
              <a:t> </a:t>
            </a:r>
            <a:r>
              <a:rPr lang="en-US" altLang="ko-KR" sz="2400" b="1" err="1">
                <a:latin typeface="나눔고딕"/>
                <a:ea typeface="나눔고딕"/>
              </a:rPr>
              <a:t>함께</a:t>
            </a:r>
            <a:r>
              <a:rPr lang="en-US" altLang="ko-KR" sz="2400" b="1">
                <a:latin typeface="나눔고딕"/>
                <a:ea typeface="나눔고딕"/>
              </a:rPr>
              <a:t> </a:t>
            </a:r>
            <a:r>
              <a:rPr lang="en-US" altLang="ko-KR" sz="2400" b="1" err="1">
                <a:latin typeface="나눔고딕"/>
                <a:ea typeface="나눔고딕"/>
              </a:rPr>
              <a:t>추천해줌</a:t>
            </a:r>
            <a:r>
              <a:rPr lang="en-US" altLang="ko-KR" sz="2400" b="1">
                <a:latin typeface="나눔고딕"/>
                <a:ea typeface="나눔고딕"/>
              </a:rPr>
              <a:t> / </a:t>
            </a:r>
            <a:r>
              <a:rPr lang="ko-KR" altLang="en-US" sz="2400" b="1">
                <a:latin typeface="나눔고딕"/>
                <a:ea typeface="나눔고딕"/>
              </a:rPr>
              <a:t>유저가 더 원하는 논문 추천</a:t>
            </a:r>
            <a:endParaRPr lang="en-US" altLang="ko-KR" sz="2400" b="1">
              <a:latin typeface="나눔고딕"/>
              <a:ea typeface="나눔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FF503-6B4B-F733-E86B-6BD7D2ED3150}"/>
              </a:ext>
            </a:extLst>
          </p:cNvPr>
          <p:cNvSpPr txBox="1"/>
          <p:nvPr/>
        </p:nvSpPr>
        <p:spPr>
          <a:xfrm>
            <a:off x="1824931" y="2569344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err="1">
                <a:latin typeface="나눔고딕"/>
                <a:ea typeface="나눔고딕"/>
              </a:rPr>
              <a:t>AsKU</a:t>
            </a:r>
            <a:r>
              <a:rPr lang="en-US" altLang="ko-KR" sz="2800" b="1">
                <a:latin typeface="나눔고딕"/>
                <a:ea typeface="나눔고딕"/>
              </a:rPr>
              <a:t> (GPT-3.5-turbo) vs.  GPT 4o - example 2 : Recommend Paper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8346B0-93C0-E36D-9275-27E2B7E812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9889" y="4387911"/>
            <a:ext cx="5316922" cy="56743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C69A67-C9C5-D007-27F5-B95A2F91221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2805"/>
          <a:stretch/>
        </p:blipFill>
        <p:spPr>
          <a:xfrm>
            <a:off x="3288025" y="4322772"/>
            <a:ext cx="4934570" cy="57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8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24931" y="2569344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GPT 4o vs. AsKU (GPT-3.5-turbo) - example 1 : </a:t>
            </a:r>
            <a:r>
              <a:rPr lang="en-US" altLang="ko-KR" sz="2800" b="1" err="1">
                <a:latin typeface="나눔고딕"/>
                <a:ea typeface="나눔고딕"/>
              </a:rPr>
              <a:t>Loadpaper</a:t>
            </a:r>
            <a:endParaRPr lang="en-US" altLang="ko-KR" sz="2800" b="1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30E633-4442-8BB8-0A5C-9C5C919B77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3368" r="835" b="46875"/>
          <a:stretch/>
        </p:blipFill>
        <p:spPr>
          <a:xfrm>
            <a:off x="2154004" y="4016643"/>
            <a:ext cx="13940959" cy="1310838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350D8A-564A-A1E6-F101-12345B26BCA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28" r="-3158" b="43784"/>
          <a:stretch/>
        </p:blipFill>
        <p:spPr>
          <a:xfrm>
            <a:off x="9030222" y="5980986"/>
            <a:ext cx="7519972" cy="28864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CA2749-8DD0-41CD-E030-EC8F861DF848}"/>
              </a:ext>
            </a:extLst>
          </p:cNvPr>
          <p:cNvSpPr/>
          <p:nvPr/>
        </p:nvSpPr>
        <p:spPr>
          <a:xfrm>
            <a:off x="9246680" y="4232842"/>
            <a:ext cx="4062054" cy="238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3CD38-8FD8-4C21-C5A5-F17D433A7245}"/>
              </a:ext>
            </a:extLst>
          </p:cNvPr>
          <p:cNvSpPr txBox="1"/>
          <p:nvPr/>
        </p:nvSpPr>
        <p:spPr>
          <a:xfrm>
            <a:off x="2519754" y="9386747"/>
            <a:ext cx="13921607" cy="76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>
              <a:lnSpc>
                <a:spcPct val="200000"/>
              </a:lnSpc>
            </a:pPr>
            <a:r>
              <a:rPr lang="en-US" altLang="ko-KR" sz="2600" b="1">
                <a:latin typeface="나눔고딕"/>
                <a:ea typeface="나눔고딕"/>
              </a:rPr>
              <a:t>Gpt-3.5-turbo-1106 로 GPT4o 에 </a:t>
            </a:r>
            <a:r>
              <a:rPr lang="en-US" altLang="ko-KR" sz="2600" b="1" err="1">
                <a:latin typeface="나눔고딕"/>
                <a:ea typeface="나눔고딕"/>
              </a:rPr>
              <a:t>준하거나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상회하는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수준</a:t>
            </a:r>
            <a:r>
              <a:rPr lang="en-US" altLang="ko-KR" sz="2600" b="1">
                <a:latin typeface="나눔고딕"/>
                <a:ea typeface="나눔고딕"/>
              </a:rPr>
              <a:t>(win rate)의 </a:t>
            </a:r>
            <a:r>
              <a:rPr lang="en-US" altLang="ko-KR" sz="2600" b="1" err="1">
                <a:latin typeface="나눔고딕"/>
                <a:ea typeface="나눔고딕"/>
              </a:rPr>
              <a:t>답변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반환</a:t>
            </a:r>
            <a:endParaRPr lang="en-US" altLang="ko-KR" sz="2600" b="1">
              <a:latin typeface="나눔고딕"/>
              <a:ea typeface="나눔고딕"/>
            </a:endParaRPr>
          </a:p>
        </p:txBody>
      </p:sp>
      <p:pic>
        <p:nvPicPr>
          <p:cNvPr id="14" name="그림 13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9317313E-E185-42BE-9438-80F3A5332B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5604" y="5539747"/>
            <a:ext cx="6756724" cy="3996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91AAE2-9038-92C5-1536-FB0773CDDA26}"/>
              </a:ext>
            </a:extLst>
          </p:cNvPr>
          <p:cNvSpPr txBox="1"/>
          <p:nvPr/>
        </p:nvSpPr>
        <p:spPr>
          <a:xfrm>
            <a:off x="2071234" y="3411316"/>
            <a:ext cx="13921607" cy="619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나눔고딕"/>
                <a:ea typeface="나눔고딕"/>
              </a:rPr>
              <a:t>Query : Attention is All You Need </a:t>
            </a:r>
            <a:r>
              <a:rPr lang="en-US" altLang="ko-KR" sz="2000" b="1" err="1">
                <a:latin typeface="나눔고딕"/>
                <a:ea typeface="나눔고딕"/>
              </a:rPr>
              <a:t>논문에서</a:t>
            </a:r>
            <a:r>
              <a:rPr lang="en-US" altLang="ko-KR" sz="2000" b="1">
                <a:latin typeface="나눔고딕"/>
                <a:ea typeface="나눔고딕"/>
              </a:rPr>
              <a:t> Multi-Head-Attention 을 </a:t>
            </a:r>
            <a:r>
              <a:rPr lang="en-US" altLang="ko-KR" sz="2000" b="1" err="1">
                <a:latin typeface="나눔고딕"/>
                <a:ea typeface="나눔고딕"/>
              </a:rPr>
              <a:t>하는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이유가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뭐야</a:t>
            </a:r>
            <a:r>
              <a:rPr lang="en-US" altLang="ko-KR" sz="2000" b="1">
                <a:latin typeface="나눔고딕"/>
                <a:ea typeface="나눔고딕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7643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24931" y="2569344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GPT 4o vs. </a:t>
            </a:r>
            <a:r>
              <a:rPr lang="en-US" altLang="ko-KR" sz="2800" b="1" err="1">
                <a:latin typeface="나눔고딕"/>
                <a:ea typeface="나눔고딕"/>
              </a:rPr>
              <a:t>AsKU</a:t>
            </a:r>
            <a:r>
              <a:rPr lang="en-US" altLang="ko-KR" sz="2800" b="1">
                <a:latin typeface="나눔고딕"/>
                <a:ea typeface="나눔고딕"/>
              </a:rPr>
              <a:t> (GPT-3.5-turbo) - example 1 : </a:t>
            </a:r>
            <a:r>
              <a:rPr lang="en-US" altLang="ko-KR" sz="2800" b="1" err="1">
                <a:latin typeface="나눔고딕"/>
                <a:ea typeface="나눔고딕"/>
              </a:rPr>
              <a:t>Loadpaper</a:t>
            </a:r>
            <a:r>
              <a:rPr lang="en-US" altLang="ko-KR" sz="2800" b="1">
                <a:latin typeface="나눔고딕"/>
                <a:ea typeface="나눔고딕"/>
              </a:rPr>
              <a:t> with figure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91AAE2-9038-92C5-1536-FB0773CDDA26}"/>
              </a:ext>
            </a:extLst>
          </p:cNvPr>
          <p:cNvSpPr txBox="1"/>
          <p:nvPr/>
        </p:nvSpPr>
        <p:spPr>
          <a:xfrm>
            <a:off x="2071234" y="3411316"/>
            <a:ext cx="13921607" cy="619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나눔고딕"/>
                <a:ea typeface="나눔고딕"/>
              </a:rPr>
              <a:t>Query : DDPM </a:t>
            </a:r>
            <a:r>
              <a:rPr lang="en-US" altLang="ko-KR" sz="2000" b="1" err="1">
                <a:latin typeface="나눔고딕"/>
                <a:ea typeface="나눔고딕"/>
              </a:rPr>
              <a:t>논문에서</a:t>
            </a:r>
            <a:r>
              <a:rPr lang="en-US" altLang="ko-KR" sz="2000" b="1">
                <a:latin typeface="나눔고딕"/>
                <a:ea typeface="나눔고딕"/>
              </a:rPr>
              <a:t> sampling 이 </a:t>
            </a:r>
            <a:r>
              <a:rPr lang="en-US" altLang="ko-KR" sz="2000" b="1" err="1">
                <a:latin typeface="나눔고딕"/>
                <a:ea typeface="나눔고딕"/>
              </a:rPr>
              <a:t>어떻게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이루어지는지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그림과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함께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설명해줘</a:t>
            </a:r>
          </a:p>
        </p:txBody>
      </p:sp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09BA69-C534-4AE3-F920-5352513C54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0714" y="4100874"/>
            <a:ext cx="9289890" cy="3401872"/>
          </a:xfrm>
          <a:prstGeom prst="rect">
            <a:avLst/>
          </a:prstGeom>
        </p:spPr>
      </p:pic>
      <p:pic>
        <p:nvPicPr>
          <p:cNvPr id="20" name="그림 1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ACC8538-0B2D-A487-6C06-B6E8A7E951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4888" y="4864862"/>
            <a:ext cx="9755771" cy="46084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6F0470-CF14-0A9B-DFA5-EED702700D07}"/>
              </a:ext>
            </a:extLst>
          </p:cNvPr>
          <p:cNvSpPr txBox="1"/>
          <p:nvPr/>
        </p:nvSpPr>
        <p:spPr>
          <a:xfrm>
            <a:off x="2331665" y="9386747"/>
            <a:ext cx="13921607" cy="767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b="1" err="1">
                <a:latin typeface="나눔고딕"/>
                <a:ea typeface="나눔고딕"/>
              </a:rPr>
              <a:t>Show_figure</a:t>
            </a:r>
            <a:r>
              <a:rPr lang="en-US" altLang="ko-KR" sz="2600" b="1">
                <a:latin typeface="나눔고딕"/>
                <a:ea typeface="나눔고딕"/>
              </a:rPr>
              <a:t> : True 를 </a:t>
            </a:r>
            <a:r>
              <a:rPr lang="en-US" altLang="ko-KR" sz="2600" b="1" err="1">
                <a:latin typeface="나눔고딕"/>
                <a:ea typeface="나눔고딕"/>
              </a:rPr>
              <a:t>통해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그림과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함께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논문에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대한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설명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가능하게끔</a:t>
            </a:r>
            <a:r>
              <a:rPr lang="en-US" altLang="ko-KR" sz="2600" b="1">
                <a:latin typeface="나눔고딕"/>
                <a:ea typeface="나눔고딕"/>
              </a:rPr>
              <a:t>, GPT4o 에 </a:t>
            </a:r>
            <a:r>
              <a:rPr lang="en-US" altLang="ko-KR" sz="2600" b="1" err="1">
                <a:latin typeface="나눔고딕"/>
                <a:ea typeface="나눔고딕"/>
              </a:rPr>
              <a:t>없는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기능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추가</a:t>
            </a:r>
            <a:endParaRPr lang="en-US" altLang="ko-KR" sz="2600" b="1">
              <a:latin typeface="나눔고딕"/>
              <a:ea typeface="나눔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C4D52C-C218-C95C-78F5-9DA754EFEB62}"/>
              </a:ext>
            </a:extLst>
          </p:cNvPr>
          <p:cNvSpPr/>
          <p:nvPr/>
        </p:nvSpPr>
        <p:spPr>
          <a:xfrm>
            <a:off x="5325756" y="4261778"/>
            <a:ext cx="4062054" cy="238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59652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380051A-8FB8-D161-A9BD-B982B3DC12FB}"/>
              </a:ext>
            </a:extLst>
          </p:cNvPr>
          <p:cNvSpPr txBox="1"/>
          <p:nvPr/>
        </p:nvSpPr>
        <p:spPr>
          <a:xfrm>
            <a:off x="2071234" y="3411316"/>
            <a:ext cx="13921607" cy="619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나눔고딕"/>
                <a:ea typeface="나눔고딕"/>
              </a:rPr>
              <a:t>Query : </a:t>
            </a:r>
            <a:r>
              <a:rPr lang="en-US" altLang="ko-KR" sz="2000" b="1" err="1">
                <a:latin typeface="나눔고딕"/>
                <a:ea typeface="나눔고딕"/>
              </a:rPr>
              <a:t>ToolLLM</a:t>
            </a:r>
            <a:r>
              <a:rPr lang="en-US" altLang="ko-KR" sz="2000" b="1">
                <a:latin typeface="나눔고딕"/>
                <a:ea typeface="나눔고딕"/>
              </a:rPr>
              <a:t> </a:t>
            </a:r>
            <a:r>
              <a:rPr lang="en-US" altLang="ko-KR" sz="2000" b="1" err="1">
                <a:latin typeface="나눔고딕"/>
                <a:ea typeface="나눔고딕"/>
              </a:rPr>
              <a:t>논문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읽어봤는데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좋은</a:t>
            </a:r>
            <a:r>
              <a:rPr lang="en-US" altLang="ko-KR" sz="2000" b="1">
                <a:latin typeface="나눔고딕"/>
                <a:ea typeface="나눔고딕"/>
              </a:rPr>
              <a:t> 것 </a:t>
            </a:r>
            <a:r>
              <a:rPr lang="en-US" altLang="ko-KR" sz="2000" b="1" err="1">
                <a:latin typeface="나눔고딕"/>
                <a:ea typeface="나눔고딕"/>
              </a:rPr>
              <a:t>같아</a:t>
            </a:r>
            <a:r>
              <a:rPr lang="en-US" altLang="ko-KR" sz="2000" b="1">
                <a:latin typeface="나눔고딕"/>
                <a:ea typeface="나눔고딕"/>
              </a:rPr>
              <a:t>. </a:t>
            </a:r>
            <a:r>
              <a:rPr lang="en-US" altLang="ko-KR" sz="2000" b="1" err="1">
                <a:latin typeface="나눔고딕"/>
                <a:ea typeface="나눔고딕"/>
              </a:rPr>
              <a:t>다음에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읽을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비슷한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논문</a:t>
            </a:r>
            <a:r>
              <a:rPr lang="en-US" altLang="ko-KR" sz="2000" b="1">
                <a:latin typeface="나눔고딕"/>
                <a:ea typeface="나눔고딕"/>
              </a:rPr>
              <a:t> 4개 </a:t>
            </a:r>
            <a:r>
              <a:rPr lang="en-US" altLang="ko-KR" sz="2000" b="1" err="1">
                <a:latin typeface="나눔고딕"/>
                <a:ea typeface="나눔고딕"/>
              </a:rPr>
              <a:t>추천해줘</a:t>
            </a:r>
            <a:r>
              <a:rPr lang="en-US" altLang="ko-KR" sz="2000" b="1">
                <a:latin typeface="나눔고딕"/>
                <a:ea typeface="나눔고딕"/>
              </a:rPr>
              <a:t>.</a:t>
            </a:r>
          </a:p>
        </p:txBody>
      </p:sp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59AD35-9AA0-CA33-FA98-A39FE5AEC2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4507" y="4441324"/>
            <a:ext cx="5127453" cy="4661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9E2C84-58B1-86AB-5D7F-FD83873E1C06}"/>
              </a:ext>
            </a:extLst>
          </p:cNvPr>
          <p:cNvSpPr txBox="1"/>
          <p:nvPr/>
        </p:nvSpPr>
        <p:spPr>
          <a:xfrm>
            <a:off x="2519754" y="9386747"/>
            <a:ext cx="13921607" cy="777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b="1" err="1">
                <a:latin typeface="나눔고딕"/>
                <a:ea typeface="나눔고딕"/>
              </a:rPr>
              <a:t>논문과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연관성이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높은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유사한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논문을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발행일자</a:t>
            </a:r>
            <a:r>
              <a:rPr lang="en-US" altLang="ko-KR" sz="2600" b="1">
                <a:latin typeface="나눔고딕"/>
                <a:ea typeface="나눔고딕"/>
              </a:rPr>
              <a:t>, </a:t>
            </a:r>
            <a:r>
              <a:rPr lang="en-US" altLang="ko-KR" sz="2600" b="1" err="1">
                <a:latin typeface="나눔고딕"/>
                <a:ea typeface="나눔고딕"/>
              </a:rPr>
              <a:t>인용수</a:t>
            </a:r>
            <a:r>
              <a:rPr lang="en-US" altLang="ko-KR" sz="2600" b="1">
                <a:latin typeface="나눔고딕"/>
                <a:ea typeface="나눔고딕"/>
              </a:rPr>
              <a:t>, </a:t>
            </a:r>
            <a:r>
              <a:rPr lang="en-US" altLang="ko-KR" sz="2600" b="1" err="1">
                <a:latin typeface="나눔고딕"/>
                <a:ea typeface="나눔고딕"/>
              </a:rPr>
              <a:t>요약</a:t>
            </a:r>
            <a:r>
              <a:rPr lang="en-US" altLang="ko-KR" sz="2600" b="1">
                <a:latin typeface="나눔고딕"/>
                <a:ea typeface="나눔고딕"/>
              </a:rPr>
              <a:t>, </a:t>
            </a:r>
            <a:r>
              <a:rPr lang="en-US" altLang="ko-KR" sz="2600" b="1" err="1">
                <a:latin typeface="나눔고딕"/>
                <a:ea typeface="나눔고딕"/>
              </a:rPr>
              <a:t>링크</a:t>
            </a:r>
            <a:r>
              <a:rPr lang="en-US" altLang="ko-KR" sz="2600" b="1">
                <a:latin typeface="나눔고딕"/>
                <a:ea typeface="나눔고딕"/>
              </a:rPr>
              <a:t> 등 </a:t>
            </a:r>
            <a:r>
              <a:rPr lang="en-US" altLang="ko-KR" sz="2600" b="1" err="1">
                <a:latin typeface="나눔고딕"/>
                <a:ea typeface="나눔고딕"/>
              </a:rPr>
              <a:t>정보와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함께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추천해줌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FF503-6B4B-F733-E86B-6BD7D2ED3150}"/>
              </a:ext>
            </a:extLst>
          </p:cNvPr>
          <p:cNvSpPr txBox="1"/>
          <p:nvPr/>
        </p:nvSpPr>
        <p:spPr>
          <a:xfrm>
            <a:off x="1824931" y="2569344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GPT 4o vs. </a:t>
            </a:r>
            <a:r>
              <a:rPr lang="en-US" altLang="ko-KR" sz="2800" b="1" err="1">
                <a:latin typeface="나눔고딕"/>
                <a:ea typeface="나눔고딕"/>
              </a:rPr>
              <a:t>AsKU</a:t>
            </a:r>
            <a:r>
              <a:rPr lang="en-US" altLang="ko-KR" sz="2800" b="1">
                <a:latin typeface="나눔고딕"/>
                <a:ea typeface="나눔고딕"/>
              </a:rPr>
              <a:t> (GPT-3.5-turbo) - example 2 : </a:t>
            </a:r>
            <a:r>
              <a:rPr lang="en-US" altLang="ko-KR" sz="2800" b="1" err="1">
                <a:latin typeface="나눔고딕"/>
                <a:ea typeface="나눔고딕"/>
              </a:rPr>
              <a:t>recommendpaper</a:t>
            </a:r>
          </a:p>
        </p:txBody>
      </p:sp>
      <p:pic>
        <p:nvPicPr>
          <p:cNvPr id="36" name="그림 3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008AA4C-9819-ADF5-543B-20AE471C66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527" y="4201960"/>
            <a:ext cx="8755563" cy="53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024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380051A-8FB8-D161-A9BD-B982B3DC12FB}"/>
              </a:ext>
            </a:extLst>
          </p:cNvPr>
          <p:cNvSpPr txBox="1"/>
          <p:nvPr/>
        </p:nvSpPr>
        <p:spPr>
          <a:xfrm>
            <a:off x="2071234" y="3411316"/>
            <a:ext cx="13921607" cy="619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>
                <a:latin typeface="나눔고딕"/>
                <a:ea typeface="나눔고딕"/>
              </a:rPr>
              <a:t>Query : Attention is All You Need </a:t>
            </a:r>
            <a:r>
              <a:rPr lang="en-US" altLang="ko-KR" sz="2000" b="1" err="1">
                <a:latin typeface="나눔고딕"/>
                <a:ea typeface="나눔고딕"/>
              </a:rPr>
              <a:t>에서</a:t>
            </a:r>
            <a:r>
              <a:rPr lang="en-US" altLang="ko-KR" sz="2000" b="1">
                <a:latin typeface="나눔고딕"/>
                <a:ea typeface="나눔고딕"/>
              </a:rPr>
              <a:t> residual connection 이 </a:t>
            </a:r>
            <a:r>
              <a:rPr lang="en-US" altLang="ko-KR" sz="2000" b="1" err="1">
                <a:latin typeface="나눔고딕"/>
                <a:ea typeface="나눔고딕"/>
              </a:rPr>
              <a:t>어떻게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구현되었는지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설명해줘</a:t>
            </a:r>
            <a:endParaRPr lang="ko-KR" altLang="en-US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9E2C84-58B1-86AB-5D7F-FD83873E1C06}"/>
              </a:ext>
            </a:extLst>
          </p:cNvPr>
          <p:cNvSpPr txBox="1"/>
          <p:nvPr/>
        </p:nvSpPr>
        <p:spPr>
          <a:xfrm>
            <a:off x="2519754" y="9386747"/>
            <a:ext cx="13921607" cy="777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b="1" err="1">
                <a:latin typeface="나눔고딕"/>
                <a:ea typeface="나눔고딕"/>
              </a:rPr>
              <a:t>주어진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github</a:t>
            </a:r>
            <a:r>
              <a:rPr lang="en-US" altLang="ko-KR" sz="2600" b="1">
                <a:latin typeface="나눔고딕"/>
                <a:ea typeface="나눔고딕"/>
              </a:rPr>
              <a:t> repo </a:t>
            </a:r>
            <a:r>
              <a:rPr lang="en-US" altLang="ko-KR" sz="2600" b="1" err="1">
                <a:latin typeface="나눔고딕"/>
                <a:ea typeface="나눔고딕"/>
              </a:rPr>
              <a:t>에서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가장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유사한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코드를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가져와서</a:t>
            </a:r>
            <a:r>
              <a:rPr lang="en-US" altLang="ko-KR" sz="2600" b="1">
                <a:latin typeface="나눔고딕"/>
                <a:ea typeface="나눔고딕"/>
              </a:rPr>
              <a:t> </a:t>
            </a:r>
            <a:r>
              <a:rPr lang="en-US" altLang="ko-KR" sz="2600" b="1" err="1">
                <a:latin typeface="나눔고딕"/>
                <a:ea typeface="나눔고딕"/>
              </a:rPr>
              <a:t>설명</a:t>
            </a:r>
            <a:r>
              <a:rPr lang="en-US" altLang="ko-KR" sz="2600" b="1">
                <a:latin typeface="나눔고딕"/>
                <a:ea typeface="나눔고딕"/>
              </a:rPr>
              <a:t>. </a:t>
            </a:r>
            <a:r>
              <a:rPr lang="en-US" altLang="ko-KR" sz="2600" b="1" err="1">
                <a:latin typeface="나눔고딕"/>
                <a:ea typeface="나눔고딕"/>
              </a:rPr>
              <a:t>참조한</a:t>
            </a:r>
            <a:r>
              <a:rPr lang="en-US" altLang="ko-KR" sz="2600" b="1">
                <a:latin typeface="나눔고딕"/>
                <a:ea typeface="나눔고딕"/>
              </a:rPr>
              <a:t> repo 와 </a:t>
            </a:r>
            <a:r>
              <a:rPr lang="en-US" altLang="ko-KR" sz="2600" b="1" err="1">
                <a:latin typeface="나눔고딕"/>
                <a:ea typeface="나눔고딕"/>
              </a:rPr>
              <a:t>유사도</a:t>
            </a:r>
            <a:r>
              <a:rPr lang="en-US" altLang="ko-KR" sz="2600" b="1">
                <a:latin typeface="나눔고딕"/>
                <a:ea typeface="나눔고딕"/>
              </a:rPr>
              <a:t> </a:t>
            </a:r>
            <a:r>
              <a:rPr lang="en-US" altLang="ko-KR" sz="2600" b="1" err="1">
                <a:latin typeface="나눔고딕"/>
                <a:ea typeface="나눔고딕"/>
              </a:rPr>
              <a:t>반환</a:t>
            </a:r>
            <a:r>
              <a:rPr lang="en-US" altLang="ko-KR" sz="2600" b="1">
                <a:latin typeface="나눔고딕"/>
                <a:ea typeface="나눔고딕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E1517-9402-8C6A-4ADF-27B40BB546B6}"/>
              </a:ext>
            </a:extLst>
          </p:cNvPr>
          <p:cNvSpPr txBox="1"/>
          <p:nvPr/>
        </p:nvSpPr>
        <p:spPr>
          <a:xfrm>
            <a:off x="1824931" y="2569344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GPT 4o vs. </a:t>
            </a:r>
            <a:r>
              <a:rPr lang="en-US" altLang="ko-KR" sz="2800" b="1" err="1">
                <a:latin typeface="나눔고딕"/>
                <a:ea typeface="나눔고딕"/>
              </a:rPr>
              <a:t>AsKU</a:t>
            </a:r>
            <a:r>
              <a:rPr lang="en-US" altLang="ko-KR" sz="2800" b="1">
                <a:latin typeface="나눔고딕"/>
                <a:ea typeface="나눔고딕"/>
              </a:rPr>
              <a:t> (GPT-3.5-turbo) - example 3 : code analysis</a:t>
            </a:r>
          </a:p>
        </p:txBody>
      </p:sp>
      <p:pic>
        <p:nvPicPr>
          <p:cNvPr id="24" name="그림 2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3F4AEF-798B-B1CF-DF7F-21915F19CC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9771" y="4059281"/>
            <a:ext cx="11972925" cy="3076575"/>
          </a:xfrm>
          <a:prstGeom prst="rect">
            <a:avLst/>
          </a:prstGeom>
        </p:spPr>
      </p:pic>
      <p:pic>
        <p:nvPicPr>
          <p:cNvPr id="29" name="그림 2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E3E114-F8F1-52DE-C32E-B7D70969AEE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1019" r="179" b="55519"/>
          <a:stretch/>
        </p:blipFill>
        <p:spPr>
          <a:xfrm>
            <a:off x="2296764" y="7128418"/>
            <a:ext cx="6993060" cy="2275048"/>
          </a:xfrm>
          <a:prstGeom prst="rect">
            <a:avLst/>
          </a:prstGeom>
        </p:spPr>
      </p:pic>
      <p:pic>
        <p:nvPicPr>
          <p:cNvPr id="32" name="그림 3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55AFC42-A72E-AA3C-73BC-7536835A42A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60" t="43212" r="136" b="8484"/>
          <a:stretch/>
        </p:blipFill>
        <p:spPr>
          <a:xfrm>
            <a:off x="9306110" y="7190788"/>
            <a:ext cx="6955099" cy="2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9567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FFFE42-FC45-4F35-EA90-99F68A2A6AEB}"/>
              </a:ext>
            </a:extLst>
          </p:cNvPr>
          <p:cNvSpPr txBox="1"/>
          <p:nvPr/>
        </p:nvSpPr>
        <p:spPr>
          <a:xfrm>
            <a:off x="1940678" y="2497002"/>
            <a:ext cx="12801600" cy="814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Blind Test : Win Rate Result</a:t>
            </a: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4FC2F6-F87E-DC60-FE43-4FBE503B86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47561" y="4276831"/>
            <a:ext cx="6101521" cy="3533758"/>
          </a:xfrm>
          <a:prstGeom prst="rect">
            <a:avLst/>
          </a:prstGeom>
        </p:spPr>
      </p:pic>
      <p:pic>
        <p:nvPicPr>
          <p:cNvPr id="13" name="그림 12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B5B06BAD-47BB-B2A5-9FEB-52849A196D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1373" y="7851554"/>
            <a:ext cx="6082831" cy="1830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8B77AD-FEAA-5C37-A3DC-85C15306F5BC}"/>
              </a:ext>
            </a:extLst>
          </p:cNvPr>
          <p:cNvSpPr txBox="1"/>
          <p:nvPr/>
        </p:nvSpPr>
        <p:spPr>
          <a:xfrm>
            <a:off x="1935432" y="3309464"/>
            <a:ext cx="13921607" cy="7246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>
                <a:latin typeface="나눔고딕"/>
                <a:ea typeface="나눔고딕"/>
              </a:rPr>
              <a:t>Blind Test 시 gpt-3.5-turbo </a:t>
            </a:r>
            <a:r>
              <a:rPr lang="en-US" altLang="ko-KR" sz="2400" b="1" err="1">
                <a:latin typeface="나눔고딕"/>
                <a:ea typeface="나눔고딕"/>
              </a:rPr>
              <a:t>사용</a:t>
            </a:r>
            <a:r>
              <a:rPr lang="en-US" altLang="ko-KR" sz="2400" b="1">
                <a:latin typeface="나눔고딕"/>
                <a:ea typeface="나눔고딕"/>
              </a:rPr>
              <a:t>, </a:t>
            </a:r>
            <a:r>
              <a:rPr lang="en-US" altLang="ko-KR" sz="2400" b="1" err="1">
                <a:latin typeface="나눔고딕"/>
                <a:ea typeface="나눔고딕"/>
              </a:rPr>
              <a:t>실제</a:t>
            </a:r>
            <a:r>
              <a:rPr lang="en-US" altLang="ko-KR" sz="2400" b="1">
                <a:latin typeface="나눔고딕"/>
                <a:ea typeface="나눔고딕"/>
              </a:rPr>
              <a:t> </a:t>
            </a:r>
            <a:r>
              <a:rPr lang="en-US" altLang="ko-KR" sz="2400" b="1" err="1">
                <a:latin typeface="나눔고딕"/>
                <a:ea typeface="나눔고딕"/>
              </a:rPr>
              <a:t>배포시엔</a:t>
            </a:r>
            <a:r>
              <a:rPr lang="en-US" altLang="ko-KR" sz="2400" b="1">
                <a:latin typeface="나눔고딕"/>
                <a:ea typeface="나눔고딕"/>
              </a:rPr>
              <a:t> GPT4o 로 </a:t>
            </a:r>
            <a:r>
              <a:rPr lang="en-US" altLang="ko-KR" sz="2400" b="1" err="1">
                <a:latin typeface="나눔고딕"/>
                <a:ea typeface="나눔고딕"/>
              </a:rPr>
              <a:t>배포</a:t>
            </a:r>
            <a:r>
              <a:rPr lang="en-US" altLang="ko-KR" sz="2400" b="1">
                <a:latin typeface="나눔고딕"/>
                <a:ea typeface="나눔고딕"/>
              </a:rPr>
              <a:t> (Slack)</a:t>
            </a:r>
            <a:endParaRPr lang="ko-KR" altLang="en-US" sz="2400">
              <a:cs typeface="Calibri"/>
            </a:endParaRPr>
          </a:p>
        </p:txBody>
      </p:sp>
      <p:pic>
        <p:nvPicPr>
          <p:cNvPr id="18" name="그림 17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A8984F30-6004-0549-1758-ED6FDE7553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69303" y="4536311"/>
            <a:ext cx="8486534" cy="47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281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18407" y="2373480"/>
            <a:ext cx="12801600" cy="6869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>
                <a:latin typeface="나눔고딕"/>
                <a:ea typeface="나눔고딕"/>
              </a:rPr>
              <a:t>We build Slack APP</a:t>
            </a:r>
            <a:endParaRPr lang="ko-KR" altLang="en-US" sz="3200" b="1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&lt;배포과정&gt;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400">
                <a:latin typeface="나눔고딕"/>
                <a:ea typeface="나눔고딕"/>
              </a:rPr>
              <a:t>교수님께 </a:t>
            </a:r>
            <a:r>
              <a:rPr lang="ko-KR" altLang="en-US" sz="2400" err="1">
                <a:latin typeface="나눔고딕"/>
                <a:ea typeface="나눔고딕"/>
              </a:rPr>
              <a:t>cpu</a:t>
            </a:r>
            <a:r>
              <a:rPr lang="ko-KR" altLang="en-US" sz="2400">
                <a:latin typeface="나눔고딕"/>
                <a:ea typeface="나눔고딕"/>
              </a:rPr>
              <a:t> 서버 요청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400" err="1">
                <a:latin typeface="나눔고딕"/>
                <a:ea typeface="나눔고딕"/>
              </a:rPr>
              <a:t>슬랙</a:t>
            </a:r>
            <a:r>
              <a:rPr lang="ko-KR" altLang="en-US" sz="2400">
                <a:latin typeface="나눔고딕"/>
                <a:ea typeface="나눔고딕"/>
              </a:rPr>
              <a:t> 앱 개발 및 배포 </a:t>
            </a:r>
            <a:r>
              <a:rPr lang="en-US" altLang="ko-KR" sz="1600">
                <a:latin typeface="나눔고딕"/>
                <a:ea typeface="나눔고딕"/>
              </a:rPr>
              <a:t>(base code from @Han bum Lee)</a:t>
            </a:r>
            <a:endParaRPr lang="ko-KR" altLang="en-US" sz="1600">
              <a:latin typeface="나눔고딕"/>
              <a:ea typeface="나눔고딕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400">
                <a:latin typeface="나눔고딕"/>
                <a:ea typeface="나눔고딕"/>
              </a:rPr>
              <a:t>다양한 질문을 해보면서 에러 디버깅</a:t>
            </a:r>
            <a:endParaRPr lang="ko-KR"/>
          </a:p>
          <a:p>
            <a:pPr>
              <a:lnSpc>
                <a:spcPct val="150000"/>
              </a:lnSpc>
            </a:pPr>
            <a:endParaRPr lang="en-US" altLang="ko-KR" sz="2400" b="1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endParaRPr lang="ko-KR" altLang="en-US" sz="2400" b="1">
              <a:latin typeface="나눔고딕"/>
              <a:ea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b="1">
                <a:latin typeface="나눔고딕"/>
                <a:ea typeface="나눔고딕"/>
              </a:rPr>
              <a:t>&lt;사용 방법&gt;</a:t>
            </a:r>
          </a:p>
          <a:p>
            <a:pPr lvl="1">
              <a:lnSpc>
                <a:spcPct val="150000"/>
              </a:lnSpc>
            </a:pPr>
            <a:r>
              <a:rPr lang="ko-KR" altLang="en-US" sz="2400">
                <a:latin typeface="나눔고딕"/>
                <a:ea typeface="나눔고딕"/>
              </a:rPr>
              <a:t>채널 내 #</a:t>
            </a:r>
            <a:r>
              <a:rPr lang="en-US" altLang="ko-KR" sz="2400" err="1">
                <a:latin typeface="나눔고딕"/>
                <a:ea typeface="나눔고딕"/>
              </a:rPr>
              <a:t>AsKU_paper</a:t>
            </a:r>
            <a:r>
              <a:rPr lang="ko-KR" altLang="en-US" sz="2400">
                <a:latin typeface="나눔고딕"/>
                <a:ea typeface="나눔고딕"/>
              </a:rPr>
              <a:t> 채널 접속 후</a:t>
            </a:r>
          </a:p>
          <a:p>
            <a:pPr lvl="1">
              <a:lnSpc>
                <a:spcPct val="150000"/>
              </a:lnSpc>
            </a:pPr>
            <a:r>
              <a:rPr lang="ko-KR" altLang="en-US" sz="2400">
                <a:latin typeface="나눔고딕"/>
                <a:ea typeface="나눔고딕"/>
              </a:rPr>
              <a:t>@</a:t>
            </a:r>
            <a:r>
              <a:rPr lang="en-US" altLang="ko-KR" sz="2400" err="1">
                <a:latin typeface="나눔고딕"/>
                <a:ea typeface="나눔고딕"/>
              </a:rPr>
              <a:t>AsKU_paper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ko-KR" altLang="en-US" sz="2400">
                <a:latin typeface="나눔고딕"/>
                <a:ea typeface="나눔고딕"/>
              </a:rPr>
              <a:t>태그하고 논문 관련 질문​</a:t>
            </a:r>
            <a:endParaRPr lang="ko-KR" sz="1600">
              <a:latin typeface="나눔고딕"/>
              <a:ea typeface="나눔고딕"/>
            </a:endParaRPr>
          </a:p>
          <a:p>
            <a:pPr>
              <a:lnSpc>
                <a:spcPct val="200000"/>
              </a:lnSpc>
            </a:pPr>
            <a:endParaRPr lang="ko-KR" altLang="en-US" sz="2400" b="1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9123522-B9F1-2060-5B65-EDE5E4C7B9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0481" y="3110469"/>
            <a:ext cx="5782734" cy="1712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B92F-DD87-FFE0-7CD2-58E0399ADFA8}"/>
              </a:ext>
            </a:extLst>
          </p:cNvPr>
          <p:cNvSpPr/>
          <p:nvPr/>
        </p:nvSpPr>
        <p:spPr>
          <a:xfrm>
            <a:off x="10447020" y="4023359"/>
            <a:ext cx="3040380" cy="525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5A496B-8ED2-5047-A5D1-13247CD0A1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5546" y="5029332"/>
            <a:ext cx="2660087" cy="23132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E0BC8D-4FE5-449A-2950-1C2917D4651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4268"/>
          <a:stretch/>
        </p:blipFill>
        <p:spPr>
          <a:xfrm>
            <a:off x="7722488" y="7608748"/>
            <a:ext cx="8829841" cy="14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8275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18407" y="2373480"/>
            <a:ext cx="12801600" cy="8197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Slack app </a:t>
            </a:r>
            <a:r>
              <a:rPr lang="en-US" altLang="ko-KR" sz="2800" b="1" err="1">
                <a:latin typeface="나눔고딕"/>
                <a:ea typeface="나눔고딕"/>
              </a:rPr>
              <a:t>사용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예시</a:t>
            </a:r>
            <a:r>
              <a:rPr lang="en-US" altLang="ko-KR" sz="2800" b="1">
                <a:latin typeface="나눔고딕"/>
                <a:ea typeface="나눔고딕"/>
              </a:rPr>
              <a:t> 1 - </a:t>
            </a:r>
            <a:r>
              <a:rPr lang="ko-KR" altLang="en-US" sz="2800" b="1">
                <a:latin typeface="나눔고딕"/>
                <a:ea typeface="나눔고딕"/>
              </a:rPr>
              <a:t>논문 추천 예시</a:t>
            </a:r>
            <a:endParaRPr lang="en-US" altLang="ko-KR" sz="2800" b="1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E02224F-CB18-D996-AA15-D94405DD33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2386" y="3441610"/>
            <a:ext cx="6705600" cy="66103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A5B9AD-FE07-B5F8-524E-5253DC176D34}"/>
              </a:ext>
            </a:extLst>
          </p:cNvPr>
          <p:cNvSpPr/>
          <p:nvPr/>
        </p:nvSpPr>
        <p:spPr>
          <a:xfrm>
            <a:off x="5953954" y="8162366"/>
            <a:ext cx="6164649" cy="95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42545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18407" y="2328214"/>
            <a:ext cx="13503242" cy="8197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Slack app </a:t>
            </a:r>
            <a:r>
              <a:rPr lang="en-US" altLang="ko-KR" sz="2800" b="1" err="1">
                <a:latin typeface="나눔고딕"/>
                <a:ea typeface="나눔고딕"/>
              </a:rPr>
              <a:t>사용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예시</a:t>
            </a:r>
            <a:r>
              <a:rPr lang="en-US" altLang="ko-KR" sz="2800" b="1">
                <a:latin typeface="나눔고딕"/>
                <a:ea typeface="나눔고딕"/>
              </a:rPr>
              <a:t> 2</a:t>
            </a:r>
            <a:r>
              <a:rPr lang="ko-KR" altLang="en-US" sz="2800" b="1">
                <a:latin typeface="나눔고딕"/>
                <a:ea typeface="나눔고딕"/>
              </a:rPr>
              <a:t> </a:t>
            </a:r>
            <a:r>
              <a:rPr lang="en-US" altLang="ko-KR" sz="2800" b="1">
                <a:latin typeface="나눔고딕"/>
                <a:ea typeface="나눔고딕"/>
              </a:rPr>
              <a:t>–</a:t>
            </a:r>
            <a:r>
              <a:rPr lang="ko-KR" altLang="en-US" sz="2800" b="1">
                <a:latin typeface="나눔고딕"/>
                <a:ea typeface="나눔고딕"/>
              </a:rPr>
              <a:t> </a:t>
            </a:r>
            <a:r>
              <a:rPr lang="ko-KR" altLang="en-US" sz="2800" b="1" err="1">
                <a:latin typeface="나눔고딕"/>
                <a:ea typeface="나눔고딕"/>
              </a:rPr>
              <a:t>추천받은</a:t>
            </a:r>
            <a:r>
              <a:rPr lang="ko-KR" altLang="en-US" sz="2800" b="1">
                <a:latin typeface="나눔고딕"/>
                <a:ea typeface="나눔고딕"/>
              </a:rPr>
              <a:t> 논문을 바로 질문</a:t>
            </a:r>
            <a:endParaRPr lang="en-US" altLang="ko-KR" sz="2800" b="1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725FB82-C35C-09E4-7FEE-148AB33046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5611" y="3647378"/>
            <a:ext cx="8734491" cy="57650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7FBBF1-236D-8687-F1B8-7B94330F3F6D}"/>
              </a:ext>
            </a:extLst>
          </p:cNvPr>
          <p:cNvSpPr/>
          <p:nvPr/>
        </p:nvSpPr>
        <p:spPr>
          <a:xfrm>
            <a:off x="5337298" y="3935287"/>
            <a:ext cx="8172804" cy="790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636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18407" y="2373480"/>
            <a:ext cx="12801600" cy="83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Slack app </a:t>
            </a:r>
            <a:r>
              <a:rPr lang="en-US" altLang="ko-KR" sz="2800" b="1" err="1">
                <a:latin typeface="나눔고딕"/>
                <a:ea typeface="나눔고딕"/>
              </a:rPr>
              <a:t>사용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예시</a:t>
            </a:r>
            <a:r>
              <a:rPr lang="en-US" altLang="ko-KR" sz="2800" b="1">
                <a:latin typeface="나눔고딕"/>
                <a:ea typeface="나눔고딕"/>
              </a:rPr>
              <a:t> 3 - </a:t>
            </a:r>
            <a:r>
              <a:rPr lang="en-US" altLang="ko-KR" sz="2800" b="1" err="1">
                <a:latin typeface="나눔고딕"/>
                <a:ea typeface="나눔고딕"/>
              </a:rPr>
              <a:t>쉽게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이해할</a:t>
            </a:r>
            <a:r>
              <a:rPr lang="en-US" altLang="ko-KR" sz="2800" b="1">
                <a:latin typeface="나눔고딕"/>
                <a:ea typeface="나눔고딕"/>
              </a:rPr>
              <a:t> 수 </a:t>
            </a:r>
            <a:r>
              <a:rPr lang="en-US" altLang="ko-KR" sz="2800" b="1" err="1">
                <a:latin typeface="나눔고딕"/>
                <a:ea typeface="나눔고딕"/>
              </a:rPr>
              <a:t>있도록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그림까지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함께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제공</a:t>
            </a:r>
            <a:endParaRPr lang="en-US" altLang="ko-KR" sz="2800" b="1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CD246A-18FD-CE66-23A1-B4F04F6C135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4294"/>
          <a:stretch/>
        </p:blipFill>
        <p:spPr>
          <a:xfrm>
            <a:off x="2690751" y="3649919"/>
            <a:ext cx="6918506" cy="5813877"/>
          </a:xfrm>
          <a:prstGeom prst="rect">
            <a:avLst/>
          </a:prstGeom>
        </p:spPr>
      </p:pic>
      <p:pic>
        <p:nvPicPr>
          <p:cNvPr id="13" name="그림 12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B34C964F-A775-91B9-3A79-DE47E0BF1C2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47770" b="877"/>
          <a:stretch/>
        </p:blipFill>
        <p:spPr>
          <a:xfrm>
            <a:off x="11369847" y="6211030"/>
            <a:ext cx="3640829" cy="1632417"/>
          </a:xfrm>
          <a:prstGeom prst="rect">
            <a:avLst/>
          </a:prstGeom>
        </p:spPr>
      </p:pic>
      <p:pic>
        <p:nvPicPr>
          <p:cNvPr id="14" name="그림 13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B7535A58-B1EA-4A18-B00E-AC62AD76371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96" r="-1663" b="1754"/>
          <a:stretch/>
        </p:blipFill>
        <p:spPr>
          <a:xfrm>
            <a:off x="11558088" y="8059837"/>
            <a:ext cx="3441271" cy="161797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C2D19E-C59D-6AEB-EC97-22D1D53EAC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460" t="64680" r="460" b="-1474"/>
          <a:stretch/>
        </p:blipFill>
        <p:spPr>
          <a:xfrm>
            <a:off x="11028242" y="3377755"/>
            <a:ext cx="5612154" cy="26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753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03.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Results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818407" y="2373480"/>
            <a:ext cx="12801600" cy="83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>
                <a:latin typeface="나눔고딕"/>
                <a:ea typeface="나눔고딕"/>
              </a:rPr>
              <a:t>Slack app </a:t>
            </a:r>
            <a:r>
              <a:rPr lang="en-US" altLang="ko-KR" sz="2800" b="1" err="1">
                <a:latin typeface="나눔고딕"/>
                <a:ea typeface="나눔고딕"/>
              </a:rPr>
              <a:t>사용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예시</a:t>
            </a:r>
            <a:r>
              <a:rPr lang="en-US" altLang="ko-KR" sz="2800" b="1">
                <a:latin typeface="나눔고딕"/>
                <a:ea typeface="나눔고딕"/>
              </a:rPr>
              <a:t> 4 - </a:t>
            </a:r>
            <a:r>
              <a:rPr lang="en-US" altLang="ko-KR" sz="2800" b="1" err="1">
                <a:latin typeface="나눔고딕"/>
                <a:ea typeface="나눔고딕"/>
              </a:rPr>
              <a:t>github를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참조하여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일치하는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함수를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  <a:r>
              <a:rPr lang="en-US" altLang="ko-KR" sz="2800" b="1" err="1">
                <a:latin typeface="나눔고딕"/>
                <a:ea typeface="나눔고딕"/>
              </a:rPr>
              <a:t>알려주는</a:t>
            </a:r>
            <a:r>
              <a:rPr lang="en-US" altLang="ko-KR" sz="2800" b="1">
                <a:latin typeface="나눔고딕"/>
                <a:ea typeface="나눔고딕"/>
              </a:rPr>
              <a:t> </a:t>
            </a:r>
            <a:r>
              <a:rPr lang="en-US" altLang="ko-KR" sz="2800" b="1" err="1">
                <a:latin typeface="나눔고딕"/>
                <a:ea typeface="나눔고딕"/>
              </a:rPr>
              <a:t>기능</a:t>
            </a:r>
            <a:r>
              <a:rPr lang="en-US" altLang="ko-KR" sz="2800" b="1">
                <a:latin typeface="나눔고딕"/>
                <a:ea typeface="나눔고딕"/>
              </a:rPr>
              <a:t> 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B0DC1CE-1D3C-A56D-AE83-F2C4DEA57A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9059" y="3823635"/>
            <a:ext cx="8021485" cy="594347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69A6A1-6771-DFEA-9164-994AC22D4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1698" y="4687305"/>
            <a:ext cx="5977617" cy="3672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72EBB-8152-52F7-98B4-EA4CEF343E75}"/>
              </a:ext>
            </a:extLst>
          </p:cNvPr>
          <p:cNvSpPr txBox="1"/>
          <p:nvPr/>
        </p:nvSpPr>
        <p:spPr>
          <a:xfrm>
            <a:off x="10332633" y="4129415"/>
            <a:ext cx="4797238" cy="560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>
                <a:latin typeface="나눔고딕"/>
                <a:ea typeface="나눔고딕"/>
              </a:rPr>
              <a:t>실제 </a:t>
            </a:r>
            <a:r>
              <a:rPr lang="en-US" altLang="ko-KR" sz="1800" b="1" err="1">
                <a:latin typeface="나눔고딕"/>
                <a:ea typeface="나눔고딕"/>
              </a:rPr>
              <a:t>Github</a:t>
            </a:r>
            <a:r>
              <a:rPr lang="ko-KR" altLang="en-US" sz="1800" b="1">
                <a:latin typeface="나눔고딕"/>
                <a:ea typeface="나눔고딕"/>
              </a:rPr>
              <a:t> 코드에서 볼 수 있는 함수를 알려줌</a:t>
            </a:r>
            <a:endParaRPr lang="en-US" altLang="ko-KR" sz="1800" b="1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46785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8" y="23508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375465" y="3098500"/>
            <a:ext cx="12801600" cy="8174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F35BF5-C314-6952-6368-8D6E0AB1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33" y="4105198"/>
            <a:ext cx="4167165" cy="41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BF5E82-DEDA-6358-6D48-6F2D6589A4B5}"/>
              </a:ext>
            </a:extLst>
          </p:cNvPr>
          <p:cNvSpPr txBox="1"/>
          <p:nvPr/>
        </p:nvSpPr>
        <p:spPr>
          <a:xfrm>
            <a:off x="8882691" y="4907252"/>
            <a:ext cx="68714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DDPM 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ko-KR" altLang="en-US" sz="2800" b="1" err="1">
                <a:latin typeface="나눔고딕" pitchFamily="2" charset="-127"/>
                <a:ea typeface="나눔고딕" pitchFamily="2" charset="-127"/>
              </a:rPr>
              <a:t>읽어올래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?</a:t>
            </a:r>
            <a:br>
              <a:rPr lang="en-US" altLang="ko-KR" sz="2800" b="1">
                <a:latin typeface="나눔고딕" pitchFamily="2" charset="-127"/>
                <a:ea typeface="나눔고딕" pitchFamily="2" charset="-127"/>
              </a:rPr>
            </a:b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관련 논문 </a:t>
            </a:r>
            <a:r>
              <a:rPr lang="en-US" altLang="ko-KR" sz="2800" b="1">
                <a:latin typeface="나눔고딕" pitchFamily="2" charset="-127"/>
                <a:ea typeface="나눔고딕" pitchFamily="2" charset="-127"/>
              </a:rPr>
              <a:t>10</a:t>
            </a:r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개도 찾아서 읽어보고</a:t>
            </a:r>
            <a:endParaRPr lang="en-US" altLang="ko-KR" sz="2800" b="1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800" b="1">
                <a:latin typeface="나눔고딕" pitchFamily="2" charset="-127"/>
                <a:ea typeface="나눔고딕" pitchFamily="2" charset="-127"/>
              </a:rPr>
              <a:t>내일까지 개선 방안 생각해봐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0FE0F-4EEF-1FCF-72AD-08837482EEBC}"/>
              </a:ext>
            </a:extLst>
          </p:cNvPr>
          <p:cNvSpPr txBox="1"/>
          <p:nvPr/>
        </p:nvSpPr>
        <p:spPr>
          <a:xfrm>
            <a:off x="1782381" y="9796827"/>
            <a:ext cx="2100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*</a:t>
            </a:r>
            <a:r>
              <a:rPr lang="ko-KR" altLang="en-US" sz="1600" b="1">
                <a:latin typeface="나눔고딕" pitchFamily="2" charset="-127"/>
                <a:ea typeface="나눔고딕" pitchFamily="2" charset="-127"/>
              </a:rPr>
              <a:t>가상의 이야기입니다</a:t>
            </a:r>
          </a:p>
        </p:txBody>
      </p:sp>
    </p:spTree>
    <p:extLst>
      <p:ext uri="{BB962C8B-B14F-4D97-AF65-F5344CB8AC3E}">
        <p14:creationId xmlns:p14="http://schemas.microsoft.com/office/powerpoint/2010/main" val="231034801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Conclusion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0686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Conclusion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94657" y="3336563"/>
            <a:ext cx="12801600" cy="45107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>
                <a:latin typeface="나눔고딕"/>
                <a:ea typeface="나눔고딕"/>
              </a:rPr>
              <a:t>Limitation</a:t>
            </a:r>
          </a:p>
          <a:p>
            <a:pPr>
              <a:lnSpc>
                <a:spcPct val="200000"/>
              </a:lnSpc>
            </a:pPr>
            <a:r>
              <a:rPr lang="en-US" altLang="ko-KR" sz="2800">
                <a:latin typeface="나눔고딕"/>
                <a:ea typeface="나눔고딕"/>
              </a:rPr>
              <a:t>-   Agent </a:t>
            </a:r>
            <a:r>
              <a:rPr lang="ko-KR" altLang="en-US" sz="2800">
                <a:latin typeface="나눔고딕"/>
                <a:ea typeface="나눔고딕"/>
              </a:rPr>
              <a:t>실행에 </a:t>
            </a:r>
            <a:r>
              <a:rPr lang="en-US" altLang="ko-KR" sz="2800">
                <a:latin typeface="나눔고딕"/>
                <a:ea typeface="나눔고딕"/>
              </a:rPr>
              <a:t>Token</a:t>
            </a:r>
            <a:r>
              <a:rPr lang="ko-KR" altLang="en-US" sz="2800">
                <a:latin typeface="나눔고딕"/>
                <a:ea typeface="나눔고딕"/>
              </a:rPr>
              <a:t>이 많이 필요</a:t>
            </a:r>
            <a:endParaRPr lang="en-US" altLang="ko-KR" sz="2800"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>
                <a:latin typeface="나눔고딕"/>
                <a:ea typeface="나눔고딕"/>
              </a:rPr>
              <a:t>-   </a:t>
            </a:r>
            <a:r>
              <a:rPr lang="ko-KR" altLang="en-US" sz="2800">
                <a:latin typeface="나눔고딕"/>
                <a:ea typeface="나눔고딕"/>
              </a:rPr>
              <a:t>무료 </a:t>
            </a:r>
            <a:r>
              <a:rPr lang="ko-KR" altLang="en-US" sz="2800" err="1">
                <a:latin typeface="나눔고딕"/>
                <a:ea typeface="나눔고딕"/>
              </a:rPr>
              <a:t>API에</a:t>
            </a:r>
            <a:r>
              <a:rPr lang="ko-KR" altLang="en-US" sz="2800">
                <a:latin typeface="나눔고딕"/>
                <a:ea typeface="나눔고딕"/>
              </a:rPr>
              <a:t> 의존하기 때문에 횟수 제한, </a:t>
            </a:r>
            <a:r>
              <a:rPr lang="ko-KR" altLang="en-US" sz="2800" err="1">
                <a:latin typeface="나눔고딕"/>
                <a:ea typeface="나눔고딕"/>
              </a:rPr>
              <a:t>request</a:t>
            </a:r>
            <a:r>
              <a:rPr lang="ko-KR" altLang="en-US" sz="2800">
                <a:latin typeface="나눔고딕"/>
                <a:ea typeface="나눔고딕"/>
              </a:rPr>
              <a:t> 오류에 대응 불가</a:t>
            </a:r>
            <a:endParaRPr lang="ko-KR" altLang="en-US" sz="2800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>
                <a:latin typeface="나눔고딕"/>
                <a:ea typeface="나눔고딕"/>
              </a:rPr>
              <a:t>그림 호출 시 제목을 기준으로 출력하기 때문에 오류 발생</a:t>
            </a:r>
            <a:endParaRPr lang="en-US" altLang="ko-KR" sz="2800">
              <a:latin typeface="나눔고딕" pitchFamily="2" charset="-127"/>
              <a:ea typeface="나눔고딕" pitchFamily="2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ko-KR" altLang="en-US" sz="2800" b="1">
              <a:solidFill>
                <a:srgbClr val="0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E4E68C5-ADD8-F503-A15B-9C1B64601C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44192" y="6481944"/>
            <a:ext cx="2084284" cy="1864276"/>
          </a:xfrm>
          <a:prstGeom prst="roundRect">
            <a:avLst>
              <a:gd name="adj" fmla="val 269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962201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04.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Conclusion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94657" y="3336563"/>
            <a:ext cx="12801600" cy="4387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>
                <a:latin typeface="나눔고딕"/>
                <a:ea typeface="나눔고딕"/>
              </a:rPr>
              <a:t>Main Contribution of our work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2800">
                <a:latin typeface="나눔고딕"/>
                <a:ea typeface="나눔고딕"/>
              </a:rPr>
              <a:t>Iterative</a:t>
            </a:r>
            <a:r>
              <a:rPr lang="ko-KR" altLang="en-US" sz="2800">
                <a:latin typeface="나눔고딕"/>
                <a:ea typeface="나눔고딕"/>
              </a:rPr>
              <a:t>한 새로운 </a:t>
            </a:r>
            <a:r>
              <a:rPr lang="en-US" altLang="ko-KR" sz="2800">
                <a:latin typeface="나눔고딕"/>
                <a:ea typeface="나눔고딕"/>
              </a:rPr>
              <a:t>Tool</a:t>
            </a:r>
            <a:r>
              <a:rPr lang="ko-KR" altLang="en-US" sz="2800">
                <a:latin typeface="나눔고딕"/>
                <a:ea typeface="나눔고딕"/>
              </a:rPr>
              <a:t> 사용법 제안</a:t>
            </a:r>
            <a:endParaRPr lang="en-US" altLang="ko-KR" sz="2800">
              <a:latin typeface="나눔고딕"/>
              <a:ea typeface="나눔고딕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>
                <a:latin typeface="나눔고딕"/>
                <a:ea typeface="나눔고딕"/>
              </a:rPr>
              <a:t>논문 검색 시 유사 논문 검색 방식 제안</a:t>
            </a:r>
            <a:endParaRPr lang="en-US" altLang="ko-KR" sz="2800">
              <a:latin typeface="나눔고딕"/>
              <a:ea typeface="나눔고딕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>
                <a:latin typeface="나눔고딕"/>
                <a:ea typeface="나눔고딕"/>
              </a:rPr>
              <a:t>논문과 구현된 코드 간의 간격 해결을 위한 </a:t>
            </a:r>
            <a:r>
              <a:rPr lang="en-US" altLang="ko-KR" sz="2800">
                <a:latin typeface="나눔고딕"/>
                <a:ea typeface="나눔고딕"/>
              </a:rPr>
              <a:t>Code Retriever </a:t>
            </a:r>
            <a:r>
              <a:rPr lang="ko-KR" altLang="en-US" sz="2800">
                <a:latin typeface="나눔고딕"/>
                <a:ea typeface="나눔고딕"/>
              </a:rPr>
              <a:t>개발</a:t>
            </a:r>
            <a:endParaRPr lang="en-US" altLang="ko-KR" sz="2800">
              <a:latin typeface="나눔고딕"/>
              <a:ea typeface="나눔고딕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>
                <a:latin typeface="나눔고딕"/>
                <a:ea typeface="나눔고딕"/>
              </a:rPr>
              <a:t>논문과 관련된 </a:t>
            </a:r>
            <a:r>
              <a:rPr lang="en-US" altLang="ko-KR" sz="2800">
                <a:latin typeface="나눔고딕"/>
                <a:ea typeface="나눔고딕"/>
              </a:rPr>
              <a:t>Tool</a:t>
            </a:r>
            <a:r>
              <a:rPr lang="ko-KR" altLang="en-US" sz="2800">
                <a:latin typeface="나눔고딕"/>
                <a:ea typeface="나눔고딕"/>
              </a:rPr>
              <a:t>과 </a:t>
            </a:r>
            <a:r>
              <a:rPr lang="en-US" altLang="ko-KR" sz="2800">
                <a:latin typeface="나눔고딕"/>
                <a:ea typeface="나눔고딕"/>
              </a:rPr>
              <a:t>LLM</a:t>
            </a:r>
            <a:r>
              <a:rPr lang="ko-KR" altLang="en-US" sz="2800">
                <a:latin typeface="나눔고딕"/>
                <a:ea typeface="나눔고딕"/>
              </a:rPr>
              <a:t>을 통합한 </a:t>
            </a:r>
            <a:r>
              <a:rPr lang="en-US" altLang="ko-KR" sz="2800">
                <a:solidFill>
                  <a:srgbClr val="C00000"/>
                </a:solidFill>
                <a:latin typeface="나눔고딕"/>
                <a:ea typeface="나눔고딕"/>
              </a:rPr>
              <a:t>LLM Agent </a:t>
            </a:r>
            <a:r>
              <a:rPr lang="ko-KR" altLang="en-US" sz="2800">
                <a:solidFill>
                  <a:srgbClr val="C00000"/>
                </a:solidFill>
                <a:latin typeface="나눔고딕"/>
                <a:ea typeface="나눔고딕"/>
              </a:rPr>
              <a:t>개발</a:t>
            </a:r>
            <a:r>
              <a:rPr lang="en-US" altLang="ko-KR" sz="2800">
                <a:solidFill>
                  <a:srgbClr val="C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2800">
                <a:solidFill>
                  <a:srgbClr val="C00000"/>
                </a:solidFill>
                <a:latin typeface="나눔고딕"/>
                <a:ea typeface="나눔고딕"/>
              </a:rPr>
              <a:t>및 배포</a:t>
            </a:r>
            <a:endParaRPr lang="en-US" altLang="ko-KR" sz="2800">
              <a:solidFill>
                <a:srgbClr val="C00000"/>
              </a:solidFill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E4E68C5-ADD8-F503-A15B-9C1B64601C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44192" y="6481944"/>
            <a:ext cx="2084284" cy="1864276"/>
          </a:xfrm>
          <a:prstGeom prst="roundRect">
            <a:avLst>
              <a:gd name="adj" fmla="val 269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80664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6032272" y="3405603"/>
            <a:ext cx="77724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</a:endParaRPr>
          </a:p>
          <a:p>
            <a:r>
              <a:rPr lang="en-US" altLang="ko-KR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</a:rPr>
              <a:t>Ask to </a:t>
            </a:r>
            <a:r>
              <a:rPr lang="en-US" altLang="ko-KR" sz="8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</a:rPr>
              <a:t>AsKU</a:t>
            </a:r>
            <a:r>
              <a:rPr lang="en-US" altLang="ko-KR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</a:rPr>
              <a:t>!</a:t>
            </a:r>
            <a:endParaRPr lang="ko-KR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DD5BC-0972-6505-F0EA-C0B1BCA249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2967" y="3158414"/>
            <a:ext cx="4486595" cy="4013009"/>
          </a:xfrm>
          <a:prstGeom prst="roundRect">
            <a:avLst>
              <a:gd name="adj" fmla="val 269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48BA-6764-ECF8-5A0A-4DBCC4BE49A1}"/>
              </a:ext>
            </a:extLst>
          </p:cNvPr>
          <p:cNvSpPr txBox="1"/>
          <p:nvPr/>
        </p:nvSpPr>
        <p:spPr>
          <a:xfrm>
            <a:off x="2002011" y="2815577"/>
            <a:ext cx="12960034" cy="39123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endParaRPr lang="ko-KR" altLang="en-US" sz="2800" b="1">
              <a:latin typeface="나눔고딕"/>
              <a:ea typeface="나눔고딕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err="1">
                <a:latin typeface="나눔고딕"/>
                <a:ea typeface="나눔고딕"/>
              </a:rPr>
              <a:t>논문을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 err="1">
                <a:solidFill>
                  <a:srgbClr val="C00000"/>
                </a:solidFill>
                <a:latin typeface="나눔고딕"/>
                <a:ea typeface="나눔고딕"/>
              </a:rPr>
              <a:t>다운로드</a:t>
            </a:r>
            <a:r>
              <a:rPr lang="en-US" altLang="ko-KR" sz="2400">
                <a:solidFill>
                  <a:srgbClr val="C00000"/>
                </a:solidFill>
                <a:latin typeface="나눔고딕"/>
                <a:ea typeface="나눔고딕"/>
              </a:rPr>
              <a:t> </a:t>
            </a:r>
            <a:r>
              <a:rPr lang="en-US" altLang="ko-KR" sz="2400" err="1">
                <a:latin typeface="나눔고딕"/>
                <a:ea typeface="나눔고딕"/>
              </a:rPr>
              <a:t>받아서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 err="1">
                <a:latin typeface="나눔고딕"/>
                <a:ea typeface="나눔고딕"/>
              </a:rPr>
              <a:t>훑어본다</a:t>
            </a:r>
            <a:r>
              <a:rPr lang="en-US" altLang="ko-KR" sz="2400">
                <a:latin typeface="나눔고딕"/>
                <a:ea typeface="나눔고딕"/>
              </a:rPr>
              <a:t>. (</a:t>
            </a:r>
            <a:r>
              <a:rPr lang="en-US" altLang="ko-KR" sz="2400" err="1">
                <a:latin typeface="나눔고딕"/>
                <a:ea typeface="나눔고딕"/>
              </a:rPr>
              <a:t>Arxiv</a:t>
            </a:r>
            <a:r>
              <a:rPr lang="en-US" altLang="ko-KR" sz="2400">
                <a:latin typeface="나눔고딕"/>
                <a:ea typeface="나눔고딕"/>
              </a:rPr>
              <a:t> – </a:t>
            </a:r>
            <a:r>
              <a:rPr lang="ko-KR" altLang="en-US" sz="2400">
                <a:latin typeface="나눔고딕"/>
                <a:ea typeface="나눔고딕"/>
              </a:rPr>
              <a:t>논문 열기 </a:t>
            </a:r>
            <a:r>
              <a:rPr lang="en-US" altLang="ko-KR" sz="2400">
                <a:latin typeface="나눔고딕"/>
                <a:ea typeface="나눔고딕"/>
              </a:rPr>
              <a:t>/ </a:t>
            </a:r>
            <a:r>
              <a:rPr lang="ko-KR" altLang="en-US" sz="2400">
                <a:latin typeface="나눔고딕"/>
                <a:ea typeface="나눔고딕"/>
              </a:rPr>
              <a:t>다운로드)</a:t>
            </a:r>
          </a:p>
          <a:p>
            <a:pPr>
              <a:lnSpc>
                <a:spcPct val="200000"/>
              </a:lnSpc>
            </a:pPr>
            <a:r>
              <a:rPr lang="en-US" altLang="ko-KR" sz="2400">
                <a:latin typeface="나눔고딕"/>
                <a:ea typeface="나눔고딕"/>
              </a:rPr>
              <a:t>2. GPT-4o에게 </a:t>
            </a:r>
            <a:r>
              <a:rPr lang="en-US" altLang="ko-KR" sz="2400" err="1">
                <a:latin typeface="나눔고딕"/>
                <a:ea typeface="나눔고딕"/>
              </a:rPr>
              <a:t>논문을</a:t>
            </a:r>
            <a:r>
              <a:rPr lang="en-US" altLang="ko-KR" sz="2400">
                <a:latin typeface="나눔고딕"/>
                <a:ea typeface="나눔고딕"/>
              </a:rPr>
              <a:t> </a:t>
            </a:r>
            <a:r>
              <a:rPr lang="en-US" altLang="ko-KR" sz="2400" err="1">
                <a:latin typeface="나눔고딕"/>
                <a:ea typeface="나눔고딕"/>
              </a:rPr>
              <a:t>주고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 err="1">
                <a:solidFill>
                  <a:srgbClr val="C00000"/>
                </a:solidFill>
                <a:latin typeface="나눔고딕"/>
                <a:ea typeface="나눔고딕"/>
              </a:rPr>
              <a:t>요약</a:t>
            </a:r>
            <a:r>
              <a:rPr lang="en-US" altLang="ko-KR" sz="2400">
                <a:solidFill>
                  <a:srgbClr val="C00000"/>
                </a:solidFill>
                <a:latin typeface="나눔고딕"/>
                <a:ea typeface="나눔고딕"/>
              </a:rPr>
              <a:t> 및 </a:t>
            </a:r>
            <a:r>
              <a:rPr lang="en-US" altLang="ko-KR" sz="2400" err="1">
                <a:solidFill>
                  <a:srgbClr val="C00000"/>
                </a:solidFill>
                <a:latin typeface="나눔고딕"/>
                <a:ea typeface="나눔고딕"/>
              </a:rPr>
              <a:t>질문</a:t>
            </a:r>
            <a:r>
              <a:rPr lang="en-US" altLang="ko-KR" sz="2400" err="1">
                <a:latin typeface="나눔고딕"/>
                <a:ea typeface="나눔고딕"/>
              </a:rPr>
              <a:t>한다</a:t>
            </a:r>
            <a:r>
              <a:rPr lang="en-US" altLang="ko-KR" sz="2400">
                <a:latin typeface="나눔고딕"/>
                <a:ea typeface="나눔고딕"/>
              </a:rPr>
              <a:t>. (GPT - </a:t>
            </a:r>
            <a:r>
              <a:rPr lang="ko-KR" altLang="en-US" sz="2400">
                <a:latin typeface="나눔고딕"/>
                <a:ea typeface="나눔고딕"/>
              </a:rPr>
              <a:t>요약/질문</a:t>
            </a:r>
            <a:r>
              <a:rPr lang="en-US" altLang="ko-KR" sz="2400">
                <a:latin typeface="나눔고딕"/>
                <a:ea typeface="나눔고딕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400">
                <a:latin typeface="나눔고딕"/>
                <a:ea typeface="나눔고딕"/>
              </a:rPr>
              <a:t>3. </a:t>
            </a:r>
            <a:r>
              <a:rPr lang="en-US" altLang="ko-KR" sz="2400" err="1">
                <a:latin typeface="나눔고딕"/>
                <a:ea typeface="나눔고딕"/>
              </a:rPr>
              <a:t>논문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 err="1">
                <a:solidFill>
                  <a:srgbClr val="C00000"/>
                </a:solidFill>
                <a:latin typeface="나눔고딕"/>
                <a:ea typeface="나눔고딕"/>
              </a:rPr>
              <a:t>코드</a:t>
            </a:r>
            <a:r>
              <a:rPr lang="en-US" altLang="ko-KR" sz="2400" err="1">
                <a:latin typeface="나눔고딕"/>
                <a:ea typeface="나눔고딕"/>
              </a:rPr>
              <a:t>를</a:t>
            </a:r>
            <a:r>
              <a:rPr lang="en-US" altLang="ko-KR" sz="2400">
                <a:latin typeface="나눔고딕"/>
                <a:ea typeface="나눔고딕"/>
              </a:rPr>
              <a:t> </a:t>
            </a:r>
            <a:r>
              <a:rPr lang="en-US" altLang="ko-KR" sz="2400" err="1">
                <a:latin typeface="나눔고딕"/>
                <a:ea typeface="나눔고딕"/>
              </a:rPr>
              <a:t>찾아본다</a:t>
            </a:r>
            <a:r>
              <a:rPr lang="en-US" altLang="ko-KR" sz="2400">
                <a:latin typeface="나눔고딕"/>
                <a:ea typeface="나눔고딕"/>
              </a:rPr>
              <a:t>. (</a:t>
            </a:r>
            <a:r>
              <a:rPr lang="en-US" altLang="ko-KR" sz="2400" err="1">
                <a:latin typeface="나눔고딕"/>
                <a:ea typeface="나눔고딕"/>
              </a:rPr>
              <a:t>Github</a:t>
            </a:r>
            <a:r>
              <a:rPr lang="en-US" altLang="ko-KR" sz="2400">
                <a:latin typeface="나눔고딕"/>
                <a:ea typeface="나눔고딕"/>
              </a:rPr>
              <a:t> -</a:t>
            </a:r>
            <a:r>
              <a:rPr lang="ko-KR" altLang="en-US" sz="2400">
                <a:latin typeface="나눔고딕"/>
                <a:ea typeface="나눔고딕"/>
              </a:rPr>
              <a:t> 논문 내용과 매칭되는 코드 검색)</a:t>
            </a:r>
          </a:p>
          <a:p>
            <a:pPr>
              <a:lnSpc>
                <a:spcPct val="200000"/>
              </a:lnSpc>
            </a:pPr>
            <a:r>
              <a:rPr lang="ko-KR" altLang="en-US" sz="2400">
                <a:latin typeface="나눔고딕"/>
                <a:ea typeface="나눔고딕"/>
              </a:rPr>
              <a:t>4.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유사</a:t>
            </a:r>
            <a:r>
              <a:rPr lang="en-US" sz="2400">
                <a:solidFill>
                  <a:srgbClr val="C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2400">
                <a:solidFill>
                  <a:srgbClr val="C00000"/>
                </a:solidFill>
                <a:latin typeface="나눔고딕"/>
                <a:ea typeface="나눔고딕"/>
              </a:rPr>
              <a:t>논문</a:t>
            </a:r>
            <a:r>
              <a:rPr lang="ko-KR" altLang="en-US" sz="2400">
                <a:latin typeface="나눔고딕"/>
                <a:ea typeface="나눔고딕"/>
              </a:rPr>
              <a:t>을</a:t>
            </a:r>
            <a:r>
              <a:rPr lang="en-US" sz="2400">
                <a:latin typeface="나눔고딕"/>
                <a:ea typeface="나눔고딕"/>
              </a:rPr>
              <a:t> </a:t>
            </a:r>
            <a:r>
              <a:rPr lang="ko-KR" altLang="en-US" sz="2400">
                <a:latin typeface="나눔고딕"/>
                <a:ea typeface="나눔고딕"/>
              </a:rPr>
              <a:t>찾아본다</a:t>
            </a:r>
            <a:r>
              <a:rPr lang="en-US" sz="2400">
                <a:latin typeface="나눔고딕"/>
                <a:ea typeface="나눔고딕"/>
              </a:rPr>
              <a:t>. (Semantic Scholar -  Reference / citation)</a:t>
            </a:r>
            <a:endParaRPr lang="ko-KR" altLang="en-US" sz="2400">
              <a:latin typeface="나눔고딕"/>
              <a:ea typeface="나눔고딕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20" name="Picture 2" descr="Download free ChatGPT for macOS">
            <a:extLst>
              <a:ext uri="{FF2B5EF4-FFF2-40B4-BE49-F238E27FC236}">
                <a16:creationId xmlns:a16="http://schemas.microsoft.com/office/drawing/2014/main" id="{FAAD6F5A-17A4-6190-C6AD-8C67DD51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1" y="7447761"/>
            <a:ext cx="1905050" cy="1939000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로고, 폰트, 텍스트, 화이트이(가) 표시된 사진&#10;&#10;자동 생성된 설명">
            <a:extLst>
              <a:ext uri="{FF2B5EF4-FFF2-40B4-BE49-F238E27FC236}">
                <a16:creationId xmlns:a16="http://schemas.microsoft.com/office/drawing/2014/main" id="{A562577B-E4BC-CED6-1627-BDC5D19324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33073" y="7695162"/>
            <a:ext cx="2324289" cy="140385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1" name="그림 20" descr="상징, 클립아트, 로고, 그래픽이(가) 표시된 사진&#10;&#10;자동 생성된 설명">
            <a:extLst>
              <a:ext uri="{FF2B5EF4-FFF2-40B4-BE49-F238E27FC236}">
                <a16:creationId xmlns:a16="http://schemas.microsoft.com/office/drawing/2014/main" id="{CC76467C-7030-FEE8-C888-4FEEC81BC6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4687" y="7691013"/>
            <a:ext cx="1461002" cy="146873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3" name="그림 22" descr="텍스트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AEE85869-C20A-FE86-EEB2-A08C7E18A0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9958" y="7871987"/>
            <a:ext cx="3740590" cy="111810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BBAF3A-D352-1175-0F4E-D7960FEEF4CF}"/>
              </a:ext>
            </a:extLst>
          </p:cNvPr>
          <p:cNvSpPr txBox="1"/>
          <p:nvPr/>
        </p:nvSpPr>
        <p:spPr>
          <a:xfrm>
            <a:off x="2002010" y="2657141"/>
            <a:ext cx="12960034" cy="830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Wingdings"/>
              <a:buChar char="q"/>
            </a:pPr>
            <a:r>
              <a:rPr lang="ko-KR" altLang="en-US" sz="2800" b="1">
                <a:latin typeface="나눔고딕"/>
                <a:ea typeface="나눔고딕"/>
              </a:rPr>
              <a:t>논문 (급하게) 읽는 과정</a:t>
            </a:r>
            <a:endParaRPr lang="ko-K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6139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/>
                <a:ea typeface="나눔고딕"/>
              </a:rPr>
              <a:t>01. </a:t>
            </a:r>
            <a:r>
              <a:rPr lang="en-US" altLang="ko-KR" sz="4800" b="1">
                <a:latin typeface="나눔고딕"/>
                <a:ea typeface="나눔고딕"/>
              </a:rPr>
              <a:t>Introduction </a:t>
            </a:r>
            <a:endParaRPr lang="en-US" altLang="ko-KR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E2667-3E5F-DB82-D44D-9765BE78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576" y="3516326"/>
            <a:ext cx="5138711" cy="28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C33113-2D06-BBDC-97E7-CA0676CA8E63}"/>
              </a:ext>
            </a:extLst>
          </p:cNvPr>
          <p:cNvSpPr/>
          <p:nvPr/>
        </p:nvSpPr>
        <p:spPr>
          <a:xfrm>
            <a:off x="2345453" y="3518920"/>
            <a:ext cx="7265685" cy="1231783"/>
          </a:xfrm>
          <a:prstGeom prst="rect">
            <a:avLst/>
          </a:prstGeom>
          <a:solidFill>
            <a:schemeClr val="lt1">
              <a:alpha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latin typeface="나눔고딕"/>
                <a:ea typeface="나눔고딕"/>
              </a:rPr>
              <a:t>Context Length </a:t>
            </a:r>
            <a:r>
              <a:rPr lang="ko-KR" altLang="en-US" sz="2000">
                <a:latin typeface="나눔고딕"/>
                <a:ea typeface="나눔고딕"/>
              </a:rPr>
              <a:t>가 길어질수록 현저히 낮아지는 </a:t>
            </a:r>
            <a:r>
              <a:rPr lang="en-US" altLang="ko-KR" sz="2000">
                <a:latin typeface="나눔고딕"/>
                <a:ea typeface="나눔고딕"/>
              </a:rPr>
              <a:t>GPT4</a:t>
            </a:r>
            <a:r>
              <a:rPr lang="ko-KR" altLang="en-US" sz="2000">
                <a:latin typeface="나눔고딕"/>
                <a:ea typeface="나눔고딕"/>
              </a:rPr>
              <a:t>의 정확도 </a:t>
            </a:r>
            <a:r>
              <a:rPr lang="en-US" altLang="ko-KR" sz="2000">
                <a:latin typeface="나눔고딕"/>
                <a:ea typeface="나눔고딕"/>
              </a:rPr>
              <a:t>3.5</a:t>
            </a:r>
            <a:r>
              <a:rPr lang="ko-KR" altLang="en-US" sz="2000" err="1">
                <a:latin typeface="나눔고딕"/>
                <a:ea typeface="나눔고딕"/>
              </a:rPr>
              <a:t>에선</a:t>
            </a:r>
            <a:r>
              <a:rPr lang="ko-KR" altLang="en-US" sz="2000">
                <a:latin typeface="나눔고딕"/>
                <a:ea typeface="나눔고딕"/>
              </a:rPr>
              <a:t> </a:t>
            </a:r>
            <a:r>
              <a:rPr lang="en-US" altLang="ko-KR" sz="2000">
                <a:latin typeface="나눔고딕"/>
                <a:ea typeface="나눔고딕"/>
              </a:rPr>
              <a:t>Context Length </a:t>
            </a:r>
            <a:r>
              <a:rPr lang="ko-KR" altLang="en-US" sz="2000">
                <a:latin typeface="나눔고딕"/>
                <a:ea typeface="나눔고딕"/>
              </a:rPr>
              <a:t>초과</a:t>
            </a:r>
            <a:endParaRPr lang="en-US" altLang="ko-KR" sz="2000">
              <a:latin typeface="나눔고딕"/>
              <a:ea typeface="나눔고딕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7718F5-D98C-25E2-CA23-2056FB70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679" y="6673523"/>
            <a:ext cx="6209627" cy="247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2D79A-5628-4F7A-86AD-763421E05E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4198" y="5113284"/>
            <a:ext cx="7568194" cy="4674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35CBC-EAF4-84DF-4499-724870FD66C8}"/>
              </a:ext>
            </a:extLst>
          </p:cNvPr>
          <p:cNvSpPr txBox="1"/>
          <p:nvPr/>
        </p:nvSpPr>
        <p:spPr>
          <a:xfrm>
            <a:off x="2283736" y="2651534"/>
            <a:ext cx="800552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altLang="ko-KR" sz="2500" b="1" err="1">
                <a:latin typeface="나눔고딕"/>
              </a:rPr>
              <a:t>문제점</a:t>
            </a:r>
            <a:r>
              <a:rPr lang="en-US" altLang="ko-KR" sz="2500" b="1">
                <a:latin typeface="나눔고딕"/>
              </a:rPr>
              <a:t> 1. </a:t>
            </a:r>
            <a:r>
              <a:rPr lang="en-US" altLang="ko-KR" sz="2500" b="1" err="1">
                <a:latin typeface="나눔고딕"/>
              </a:rPr>
              <a:t>논문이</a:t>
            </a:r>
            <a:r>
              <a:rPr lang="en-US" altLang="ko-KR" sz="2500" b="1">
                <a:latin typeface="나눔고딕"/>
              </a:rPr>
              <a:t> </a:t>
            </a:r>
            <a:r>
              <a:rPr lang="en-US" altLang="ko-KR" sz="2500" b="1" err="1">
                <a:latin typeface="나눔고딕"/>
              </a:rPr>
              <a:t>길어질수록</a:t>
            </a:r>
            <a:r>
              <a:rPr lang="en-US" altLang="ko-KR" sz="2500" b="1">
                <a:latin typeface="나눔고딕"/>
              </a:rPr>
              <a:t> GPT4의 </a:t>
            </a:r>
            <a:r>
              <a:rPr lang="en-US" altLang="ko-KR" sz="2500" b="1" err="1">
                <a:latin typeface="나눔고딕"/>
              </a:rPr>
              <a:t>정확도</a:t>
            </a:r>
            <a:r>
              <a:rPr lang="en-US" altLang="ko-KR" sz="2500" b="1">
                <a:latin typeface="나눔고딕"/>
              </a:rPr>
              <a:t> </a:t>
            </a:r>
            <a:r>
              <a:rPr lang="en-US" altLang="ko-KR" sz="2500" b="1" err="1">
                <a:latin typeface="나눔고딕"/>
              </a:rPr>
              <a:t>하락</a:t>
            </a:r>
            <a:endParaRPr lang="en-US" altLang="ko-KR" sz="2500" b="1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40037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15255E5-4880-C348-7CC3-765AEBB2E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2377" y="3165761"/>
            <a:ext cx="8002234" cy="6601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0B6483-426D-351E-188D-84BA3372D37B}"/>
              </a:ext>
            </a:extLst>
          </p:cNvPr>
          <p:cNvSpPr/>
          <p:nvPr/>
        </p:nvSpPr>
        <p:spPr>
          <a:xfrm>
            <a:off x="4908169" y="3421994"/>
            <a:ext cx="4886849" cy="560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57BA31-D155-AC6C-0BFD-990E83848419}"/>
              </a:ext>
            </a:extLst>
          </p:cNvPr>
          <p:cNvSpPr/>
          <p:nvPr/>
        </p:nvSpPr>
        <p:spPr>
          <a:xfrm>
            <a:off x="2779383" y="5477024"/>
            <a:ext cx="4407190" cy="400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573A1F-20D7-50FF-1B99-175A823DE56E}"/>
              </a:ext>
            </a:extLst>
          </p:cNvPr>
          <p:cNvSpPr/>
          <p:nvPr/>
        </p:nvSpPr>
        <p:spPr>
          <a:xfrm>
            <a:off x="2779383" y="7589853"/>
            <a:ext cx="6120486" cy="377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C33113-2D06-BBDC-97E7-CA0676CA8E63}"/>
              </a:ext>
            </a:extLst>
          </p:cNvPr>
          <p:cNvSpPr/>
          <p:nvPr/>
        </p:nvSpPr>
        <p:spPr>
          <a:xfrm>
            <a:off x="10414398" y="4601814"/>
            <a:ext cx="5993602" cy="12317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latin typeface="나눔고딕"/>
                <a:ea typeface="나눔고딕"/>
              </a:rPr>
              <a:t>겉보기에는 유사해 보일 수 있으나</a:t>
            </a:r>
            <a:r>
              <a:rPr lang="en-US" altLang="ko-KR" sz="2000">
                <a:latin typeface="나눔고딕"/>
                <a:ea typeface="나눔고딕"/>
              </a:rPr>
              <a:t>, </a:t>
            </a:r>
            <a:endParaRPr lang="en-US" altLang="ko-KR" sz="200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>
                <a:latin typeface="나눔고딕"/>
                <a:ea typeface="나눔고딕"/>
              </a:rPr>
              <a:t>자세히 분석해 보면 전혀 다른 내용을 담고 있는 논문을 추천하고 있는 </a:t>
            </a:r>
            <a:r>
              <a:rPr lang="en-US" altLang="ko-KR" sz="2000">
                <a:latin typeface="나눔고딕"/>
                <a:ea typeface="나눔고딕"/>
              </a:rPr>
              <a:t>GPT4o</a:t>
            </a: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2BCF24E0-01E7-1C09-649B-891DD42359D1}"/>
              </a:ext>
            </a:extLst>
          </p:cNvPr>
          <p:cNvSpPr/>
          <p:nvPr/>
        </p:nvSpPr>
        <p:spPr>
          <a:xfrm>
            <a:off x="7326726" y="5428522"/>
            <a:ext cx="281241" cy="50026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98B7B4AD-D3FF-8952-191A-0170A3771274}"/>
              </a:ext>
            </a:extLst>
          </p:cNvPr>
          <p:cNvSpPr/>
          <p:nvPr/>
        </p:nvSpPr>
        <p:spPr>
          <a:xfrm>
            <a:off x="9002236" y="7528369"/>
            <a:ext cx="281241" cy="50026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34127-7AFE-E807-6205-B513D773D3CB}"/>
              </a:ext>
            </a:extLst>
          </p:cNvPr>
          <p:cNvSpPr txBox="1"/>
          <p:nvPr/>
        </p:nvSpPr>
        <p:spPr>
          <a:xfrm>
            <a:off x="2283736" y="2651534"/>
            <a:ext cx="800552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altLang="ko-KR" sz="2500" b="1" err="1">
                <a:latin typeface="나눔고딕"/>
              </a:rPr>
              <a:t>문제점</a:t>
            </a:r>
            <a:r>
              <a:rPr lang="en-US" altLang="ko-KR" sz="2500" b="1">
                <a:latin typeface="나눔고딕"/>
              </a:rPr>
              <a:t> 2. </a:t>
            </a:r>
            <a:r>
              <a:rPr lang="ko-KR" altLang="en-US" sz="2500" b="1">
                <a:latin typeface="나눔고딕"/>
              </a:rPr>
              <a:t>추천 논문 질의 어려움</a:t>
            </a:r>
            <a:endParaRPr lang="en-US" altLang="ko-KR" sz="2500" b="1">
              <a:latin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95146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8" y="1157423"/>
            <a:ext cx="119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F8A2CD0-EFF0-3284-D736-B82778A5D5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8007" y="3246868"/>
            <a:ext cx="10925462" cy="58211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EA949-4A2C-CBB0-EE61-468328F3C504}"/>
              </a:ext>
            </a:extLst>
          </p:cNvPr>
          <p:cNvSpPr/>
          <p:nvPr/>
        </p:nvSpPr>
        <p:spPr>
          <a:xfrm>
            <a:off x="10625579" y="5906859"/>
            <a:ext cx="5682895" cy="101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latin typeface="나눔고딕" pitchFamily="2" charset="-127"/>
                <a:ea typeface="나눔고딕" pitchFamily="2" charset="-127"/>
              </a:rPr>
              <a:t>링크를 제공해야 실행되는 </a:t>
            </a:r>
            <a:r>
              <a:rPr lang="en-US" altLang="ko-KR" sz="2000" b="1">
                <a:latin typeface="나눔고딕" pitchFamily="2" charset="-127"/>
                <a:ea typeface="나눔고딕" pitchFamily="2" charset="-127"/>
              </a:rPr>
              <a:t>LIM Helper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BED7F-F1E9-B3CE-8673-CDF49974C95E}"/>
              </a:ext>
            </a:extLst>
          </p:cNvPr>
          <p:cNvSpPr/>
          <p:nvPr/>
        </p:nvSpPr>
        <p:spPr>
          <a:xfrm>
            <a:off x="10625578" y="6938734"/>
            <a:ext cx="5682895" cy="101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 b="1" err="1">
                <a:latin typeface="나눔고딕"/>
                <a:ea typeface="나눔고딕"/>
              </a:rPr>
              <a:t>상용</a:t>
            </a:r>
            <a:r>
              <a:rPr lang="en-US" altLang="ko-KR" sz="2000" b="1">
                <a:latin typeface="나눔고딕"/>
                <a:ea typeface="나눔고딕"/>
              </a:rPr>
              <a:t> LLM </a:t>
            </a:r>
            <a:r>
              <a:rPr lang="en-US" altLang="ko-KR" sz="2000" b="1" err="1">
                <a:latin typeface="나눔고딕"/>
                <a:ea typeface="나눔고딕"/>
              </a:rPr>
              <a:t>API를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사용하기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때문에</a:t>
            </a:r>
            <a:r>
              <a:rPr lang="en-US" altLang="ko-KR" sz="2000" b="1">
                <a:latin typeface="나눔고딕"/>
                <a:ea typeface="나눔고딕"/>
              </a:rPr>
              <a:t> </a:t>
            </a:r>
            <a:endParaRPr lang="en-US" altLang="ko-KR" sz="2000" b="1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en-US" altLang="ko-KR" sz="2000" b="1" err="1">
                <a:latin typeface="나눔고딕"/>
                <a:ea typeface="나눔고딕"/>
              </a:rPr>
              <a:t>동일한</a:t>
            </a:r>
            <a:r>
              <a:rPr lang="en-US" altLang="ko-KR" sz="2000" b="1">
                <a:latin typeface="나눔고딕"/>
                <a:ea typeface="나눔고딕"/>
              </a:rPr>
              <a:t> </a:t>
            </a:r>
            <a:r>
              <a:rPr lang="en-US" altLang="ko-KR" sz="2000" b="1" err="1">
                <a:latin typeface="나눔고딕"/>
                <a:ea typeface="나눔고딕"/>
              </a:rPr>
              <a:t>문제를</a:t>
            </a:r>
            <a:r>
              <a:rPr lang="en-US" altLang="ko-KR" sz="2000" b="1">
                <a:latin typeface="나눔고딕"/>
                <a:ea typeface="나눔고딕"/>
              </a:rPr>
              <a:t> </a:t>
            </a:r>
            <a:r>
              <a:rPr lang="en-US" altLang="ko-KR" sz="2000" b="1" err="1">
                <a:latin typeface="나눔고딕"/>
                <a:ea typeface="나눔고딕"/>
              </a:rPr>
              <a:t>겪음</a:t>
            </a:r>
            <a:endParaRPr lang="en-US" altLang="ko-KR" sz="20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9877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900020"/>
                </a:solidFill>
                <a:latin typeface="나눔고딕" pitchFamily="2" charset="-127"/>
                <a:ea typeface="나눔고딕" pitchFamily="2" charset="-127"/>
              </a:rPr>
              <a:t>01. </a:t>
            </a:r>
            <a:r>
              <a:rPr lang="en-US" altLang="ko-KR" sz="4800" b="1">
                <a:latin typeface="나눔고딕" pitchFamily="2" charset="-127"/>
                <a:ea typeface="나눔고딕" pitchFamily="2" charset="-127"/>
              </a:rPr>
              <a:t>Introduction</a:t>
            </a:r>
            <a:endParaRPr lang="ko-KR" altLang="en-US" sz="4800" b="1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170BED-CFB4-BB7B-0090-4AE2988F346A}"/>
              </a:ext>
            </a:extLst>
          </p:cNvPr>
          <p:cNvGrpSpPr/>
          <p:nvPr/>
        </p:nvGrpSpPr>
        <p:grpSpPr>
          <a:xfrm>
            <a:off x="2460626" y="4711306"/>
            <a:ext cx="3312715" cy="3240436"/>
            <a:chOff x="10949535" y="6070019"/>
            <a:chExt cx="2983272" cy="243432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50D1528-F8E3-D886-A28B-9B77B5D49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0372" y="7121914"/>
              <a:ext cx="1789416" cy="138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Logos - arXiv info">
              <a:extLst>
                <a:ext uri="{FF2B5EF4-FFF2-40B4-BE49-F238E27FC236}">
                  <a16:creationId xmlns:a16="http://schemas.microsoft.com/office/drawing/2014/main" id="{D7D433B2-4321-FEA8-0F21-4EEA8C0F2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9535" y="6222097"/>
              <a:ext cx="1639746" cy="1069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rXivLabs: Showcase - arXiv info">
              <a:extLst>
                <a:ext uri="{FF2B5EF4-FFF2-40B4-BE49-F238E27FC236}">
                  <a16:creationId xmlns:a16="http://schemas.microsoft.com/office/drawing/2014/main" id="{B548B959-575A-A324-8BCE-9338D2C02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8749" y="6070019"/>
              <a:ext cx="1374058" cy="137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GitHub Logos and Usage · GitHub">
              <a:extLst>
                <a:ext uri="{FF2B5EF4-FFF2-40B4-BE49-F238E27FC236}">
                  <a16:creationId xmlns:a16="http://schemas.microsoft.com/office/drawing/2014/main" id="{58B0CD22-EF18-0DB7-2553-E48AEBAAA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4348" y="7116548"/>
              <a:ext cx="1162281" cy="120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Download free ChatGPT for macOS">
            <a:extLst>
              <a:ext uri="{FF2B5EF4-FFF2-40B4-BE49-F238E27FC236}">
                <a16:creationId xmlns:a16="http://schemas.microsoft.com/office/drawing/2014/main" id="{75F65AFB-5ED6-4752-AF48-66773C1B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61" y="4717723"/>
            <a:ext cx="3240435" cy="32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같음 기호 17">
            <a:extLst>
              <a:ext uri="{FF2B5EF4-FFF2-40B4-BE49-F238E27FC236}">
                <a16:creationId xmlns:a16="http://schemas.microsoft.com/office/drawing/2014/main" id="{D88BAE4E-A815-1B20-985B-4FBB79E8E9BD}"/>
              </a:ext>
            </a:extLst>
          </p:cNvPr>
          <p:cNvSpPr/>
          <p:nvPr/>
        </p:nvSpPr>
        <p:spPr>
          <a:xfrm>
            <a:off x="11295152" y="5990919"/>
            <a:ext cx="1006763" cy="694239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AA390F97-5290-EBF6-D38F-CEC43DD88A27}"/>
              </a:ext>
            </a:extLst>
          </p:cNvPr>
          <p:cNvSpPr/>
          <p:nvPr/>
        </p:nvSpPr>
        <p:spPr>
          <a:xfrm>
            <a:off x="5975147" y="5821106"/>
            <a:ext cx="982711" cy="102005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1A7025-35A1-6671-49E1-D42D3E09C7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60645" y="4840628"/>
            <a:ext cx="3311812" cy="2962231"/>
          </a:xfrm>
          <a:prstGeom prst="roundRect">
            <a:avLst>
              <a:gd name="adj" fmla="val 269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6436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2113</Words>
  <Application>Microsoft Office PowerPoint</Application>
  <PresentationFormat>사용자 지정</PresentationFormat>
  <Paragraphs>263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나눔고딕</vt:lpstr>
      <vt:lpstr>Wingdings</vt:lpstr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유민 최</cp:lastModifiedBy>
  <cp:revision>3</cp:revision>
  <dcterms:created xsi:type="dcterms:W3CDTF">2024-02-10T23:43:54Z</dcterms:created>
  <dcterms:modified xsi:type="dcterms:W3CDTF">2024-07-04T15:05:38Z</dcterms:modified>
</cp:coreProperties>
</file>